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9.xml" ContentType="application/vnd.openxmlformats-officedocument.presentationml.notesSlide+xml"/>
  <Override PartName="/ppt/charts/chart2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</p:sldMasterIdLst>
  <p:notesMasterIdLst>
    <p:notesMasterId r:id="rId97"/>
  </p:notesMasterIdLst>
  <p:sldIdLst>
    <p:sldId id="256" r:id="rId4"/>
    <p:sldId id="257" r:id="rId5"/>
    <p:sldId id="258" r:id="rId6"/>
    <p:sldId id="259" r:id="rId7"/>
    <p:sldId id="260" r:id="rId8"/>
    <p:sldId id="372" r:id="rId9"/>
    <p:sldId id="262" r:id="rId10"/>
    <p:sldId id="263" r:id="rId11"/>
    <p:sldId id="264" r:id="rId12"/>
    <p:sldId id="373" r:id="rId13"/>
    <p:sldId id="362" r:id="rId14"/>
    <p:sldId id="333" r:id="rId15"/>
    <p:sldId id="267" r:id="rId16"/>
    <p:sldId id="269" r:id="rId17"/>
    <p:sldId id="270" r:id="rId18"/>
    <p:sldId id="369" r:id="rId19"/>
    <p:sldId id="271" r:id="rId20"/>
    <p:sldId id="272" r:id="rId21"/>
    <p:sldId id="273" r:id="rId22"/>
    <p:sldId id="360" r:id="rId23"/>
    <p:sldId id="275" r:id="rId24"/>
    <p:sldId id="276" r:id="rId25"/>
    <p:sldId id="277" r:id="rId26"/>
    <p:sldId id="352" r:id="rId27"/>
    <p:sldId id="279" r:id="rId28"/>
    <p:sldId id="280" r:id="rId29"/>
    <p:sldId id="353" r:id="rId30"/>
    <p:sldId id="282" r:id="rId31"/>
    <p:sldId id="354" r:id="rId32"/>
    <p:sldId id="284" r:id="rId33"/>
    <p:sldId id="355" r:id="rId34"/>
    <p:sldId id="356" r:id="rId35"/>
    <p:sldId id="363" r:id="rId36"/>
    <p:sldId id="334" r:id="rId37"/>
    <p:sldId id="351" r:id="rId38"/>
    <p:sldId id="336" r:id="rId39"/>
    <p:sldId id="337" r:id="rId40"/>
    <p:sldId id="338" r:id="rId41"/>
    <p:sldId id="357" r:id="rId42"/>
    <p:sldId id="358" r:id="rId43"/>
    <p:sldId id="341" r:id="rId44"/>
    <p:sldId id="359" r:id="rId45"/>
    <p:sldId id="34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50" r:id="rId55"/>
    <p:sldId id="303" r:id="rId56"/>
    <p:sldId id="304" r:id="rId57"/>
    <p:sldId id="305" r:id="rId58"/>
    <p:sldId id="306" r:id="rId59"/>
    <p:sldId id="307" r:id="rId60"/>
    <p:sldId id="308" r:id="rId61"/>
    <p:sldId id="345" r:id="rId62"/>
    <p:sldId id="309" r:id="rId63"/>
    <p:sldId id="310" r:id="rId64"/>
    <p:sldId id="311" r:id="rId65"/>
    <p:sldId id="346" r:id="rId66"/>
    <p:sldId id="312" r:id="rId67"/>
    <p:sldId id="313" r:id="rId68"/>
    <p:sldId id="314" r:id="rId69"/>
    <p:sldId id="315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47" r:id="rId78"/>
    <p:sldId id="349" r:id="rId79"/>
    <p:sldId id="364" r:id="rId80"/>
    <p:sldId id="375" r:id="rId81"/>
    <p:sldId id="374" r:id="rId82"/>
    <p:sldId id="376" r:id="rId83"/>
    <p:sldId id="324" r:id="rId84"/>
    <p:sldId id="325" r:id="rId85"/>
    <p:sldId id="326" r:id="rId86"/>
    <p:sldId id="327" r:id="rId87"/>
    <p:sldId id="368" r:id="rId88"/>
    <p:sldId id="370" r:id="rId89"/>
    <p:sldId id="367" r:id="rId90"/>
    <p:sldId id="371" r:id="rId91"/>
    <p:sldId id="278" r:id="rId92"/>
    <p:sldId id="332" r:id="rId93"/>
    <p:sldId id="348" r:id="rId94"/>
    <p:sldId id="329" r:id="rId95"/>
    <p:sldId id="330" r:id="rId9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611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19" autoAdjust="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tableStyles" Target="tableStyle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 w="317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Красноуфимский муниципальный округ (22,64 тыс.чел.)</c:v>
                </c:pt>
                <c:pt idx="1">
                  <c:v>Ачитский  муниципальный округ (13,43 тыс.чел.)</c:v>
                </c:pt>
                <c:pt idx="2">
                  <c:v>Артинский  муниципальный округ (24,75 тыс. чел.)</c:v>
                </c:pt>
                <c:pt idx="3">
                  <c:v>ГО Красноуфимск (37,83 тыс.чел.)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2720.9</c:v>
                </c:pt>
                <c:pt idx="1">
                  <c:v>1635.4</c:v>
                </c:pt>
                <c:pt idx="2">
                  <c:v>2506</c:v>
                </c:pt>
                <c:pt idx="3">
                  <c:v>3317.1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4E-8892-1AEB6A661C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Красноуфимский муниципальный округ (22,64 тыс.чел.)</c:v>
                </c:pt>
                <c:pt idx="1">
                  <c:v>Ачитский  муниципальный округ (13,43 тыс.чел.)</c:v>
                </c:pt>
                <c:pt idx="2">
                  <c:v>Артинский  муниципальный округ (24,75 тыс. чел.)</c:v>
                </c:pt>
                <c:pt idx="3">
                  <c:v>ГО Красноуфимск (37,83 тыс.чел.)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2778.2</c:v>
                </c:pt>
                <c:pt idx="1">
                  <c:v>1668.4</c:v>
                </c:pt>
                <c:pt idx="2">
                  <c:v>2569.3000000000002</c:v>
                </c:pt>
                <c:pt idx="3">
                  <c:v>3551.6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D-4D90-9D1F-64E10F16C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1256"/>
        <c:axId val="157152040"/>
      </c:barChart>
      <c:catAx>
        <c:axId val="15715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dk1"/>
            </a:solidFill>
            <a:prstDash val="solid"/>
            <a:miter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152040"/>
        <c:crosses val="autoZero"/>
        <c:auto val="1"/>
        <c:lblAlgn val="ctr"/>
        <c:lblOffset val="100"/>
        <c:noMultiLvlLbl val="0"/>
      </c:catAx>
      <c:valAx>
        <c:axId val="15715204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571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317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769411687814642E-2"/>
          <c:y val="2.815196742351864E-2"/>
          <c:w val="0.96750729428680782"/>
          <c:h val="0.89272387514552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Факт 2021</c:v>
                </c:pt>
                <c:pt idx="1">
                  <c:v>Факт 2022</c:v>
                </c:pt>
                <c:pt idx="2">
                  <c:v>Факт 2023</c:v>
                </c:pt>
                <c:pt idx="3">
                  <c:v>Факт 2024</c:v>
                </c:pt>
                <c:pt idx="4">
                  <c:v>Факт 2025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58040</c:v>
                </c:pt>
                <c:pt idx="1">
                  <c:v>55906</c:v>
                </c:pt>
                <c:pt idx="2">
                  <c:v>60057</c:v>
                </c:pt>
                <c:pt idx="3">
                  <c:v>81316.5</c:v>
                </c:pt>
                <c:pt idx="4">
                  <c:v>93876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4E-8892-1AEB6A661C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3216"/>
        <c:axId val="157153608"/>
      </c:barChart>
      <c:catAx>
        <c:axId val="1571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153608"/>
        <c:crosses val="autoZero"/>
        <c:auto val="1"/>
        <c:lblAlgn val="ctr"/>
        <c:lblOffset val="100"/>
        <c:noMultiLvlLbl val="0"/>
      </c:catAx>
      <c:valAx>
        <c:axId val="15715360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5715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406464816480428E-2"/>
          <c:y val="1.7095490294231713E-2"/>
          <c:w val="0.86788264220360833"/>
          <c:h val="0.835299348277221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889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0562911683786098E-3"/>
                  <c:y val="8.4083232686738535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2D-4025-80F6-DADE6159FB51}"/>
                </c:ext>
              </c:extLst>
            </c:dLbl>
            <c:dLbl>
              <c:idx val="1"/>
              <c:layout>
                <c:manualLayout>
                  <c:x val="-6.2163801498157797E-2"/>
                  <c:y val="9.6869713033368221E-2"/>
                </c:manualLayout>
              </c:layout>
              <c:tx>
                <c:rich>
                  <a:bodyPr/>
                  <a:lstStyle/>
                  <a:p>
                    <a:fld id="{02AA50CA-E8C4-403E-A917-E7ACA92CD392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</a:t>
                    </a:r>
                    <a:fld id="{8D2C8FCC-213A-4EB7-9030-2F5E1DB2E897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28754020557088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2D-4025-80F6-DADE6159FB51}"/>
                </c:ext>
              </c:extLst>
            </c:dLbl>
            <c:dLbl>
              <c:idx val="2"/>
              <c:layout>
                <c:manualLayout>
                  <c:x val="-7.7434483188070877E-2"/>
                  <c:y val="-9.9478033805174282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2D-4025-80F6-DADE6159FB51}"/>
                </c:ext>
              </c:extLst>
            </c:dLbl>
            <c:dLbl>
              <c:idx val="3"/>
              <c:layout>
                <c:manualLayout>
                  <c:x val="1.2983817395666499E-2"/>
                  <c:y val="7.697400559217847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2D-4025-80F6-DADE6159FB51}"/>
                </c:ext>
              </c:extLst>
            </c:dLbl>
            <c:dLbl>
              <c:idx val="4"/>
              <c:layout>
                <c:manualLayout>
                  <c:x val="-2.8391063843530701E-2"/>
                  <c:y val="0.10510404085842319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2D-4025-80F6-DADE6159FB51}"/>
                </c:ext>
              </c:extLst>
            </c:dLbl>
            <c:dLbl>
              <c:idx val="5"/>
              <c:layout>
                <c:manualLayout>
                  <c:x val="-8.8883849436976789E-2"/>
                  <c:y val="-6.1118894805749724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71-4EAE-A9E8-5BCEDE581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1804.7</c:v>
                </c:pt>
                <c:pt idx="1">
                  <c:v>2185.5</c:v>
                </c:pt>
                <c:pt idx="2">
                  <c:v>2113.6</c:v>
                </c:pt>
                <c:pt idx="3">
                  <c:v>2274.1</c:v>
                </c:pt>
                <c:pt idx="4" formatCode="General">
                  <c:v>3079.5</c:v>
                </c:pt>
                <c:pt idx="5" formatCode="General">
                  <c:v>3551.6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2D-4025-80F6-DADE6159FB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50800" cap="rnd">
              <a:solidFill>
                <a:srgbClr val="00B0F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7384327733113311E-2"/>
                  <c:y val="-9.175506048662347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2D-4025-80F6-DADE6159FB51}"/>
                </c:ext>
              </c:extLst>
            </c:dLbl>
            <c:dLbl>
              <c:idx val="1"/>
              <c:layout>
                <c:manualLayout>
                  <c:x val="-0.10126273897670893"/>
                  <c:y val="-0.10965609269984306"/>
                </c:manualLayout>
              </c:layout>
              <c:tx>
                <c:rich>
                  <a:bodyPr/>
                  <a:lstStyle/>
                  <a:p>
                    <a:fld id="{C06F3D29-3179-4235-8178-7976FD7CBB2C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   </a:t>
                    </a:r>
                    <a:fld id="{FEA997F4-B06D-43F6-A211-98CF6F849302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52433873264652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2D-4025-80F6-DADE6159FB51}"/>
                </c:ext>
              </c:extLst>
            </c:dLbl>
            <c:dLbl>
              <c:idx val="2"/>
              <c:layout>
                <c:manualLayout>
                  <c:x val="-1.8701181439089384E-2"/>
                  <c:y val="7.0069360572282108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2D-4025-80F6-DADE6159FB51}"/>
                </c:ext>
              </c:extLst>
            </c:dLbl>
            <c:dLbl>
              <c:idx val="3"/>
              <c:layout>
                <c:manualLayout>
                  <c:x val="-8.1875538910906903E-2"/>
                  <c:y val="-8.5924471358710952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71-4EAE-A9E8-5BCEDE58177A}"/>
                </c:ext>
              </c:extLst>
            </c:dLbl>
            <c:dLbl>
              <c:idx val="4"/>
              <c:layout>
                <c:manualLayout>
                  <c:x val="-8.5416580018815844E-2"/>
                  <c:y val="-3.756920250443898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47-46B1-871D-4C9B14E27367}"/>
                </c:ext>
              </c:extLst>
            </c:dLbl>
            <c:dLbl>
              <c:idx val="5"/>
              <c:layout>
                <c:manualLayout>
                  <c:x val="-6.4760506889346411E-2"/>
                  <c:y val="8.28557402387569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71-4EAE-A9E8-5BCEDE581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1816.3</c:v>
                </c:pt>
                <c:pt idx="1">
                  <c:v>2245.6</c:v>
                </c:pt>
                <c:pt idx="2">
                  <c:v>2043.4</c:v>
                </c:pt>
                <c:pt idx="3">
                  <c:v>2346.9</c:v>
                </c:pt>
                <c:pt idx="4">
                  <c:v>3279.2</c:v>
                </c:pt>
                <c:pt idx="5" formatCode="General">
                  <c:v>3317.1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F2D-4025-80F6-DADE6159FB5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309712"/>
        <c:axId val="159310104"/>
      </c:lineChart>
      <c:catAx>
        <c:axId val="159309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310104"/>
        <c:crosses val="autoZero"/>
        <c:auto val="1"/>
        <c:lblAlgn val="ctr"/>
        <c:lblOffset val="100"/>
        <c:noMultiLvlLbl val="0"/>
      </c:catAx>
      <c:valAx>
        <c:axId val="15931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309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50800" cap="rnd">
              <a:solidFill>
                <a:srgbClr val="0099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99FF"/>
              </a:solidFill>
              <a:ln w="88900">
                <a:solidFill>
                  <a:srgbClr val="0099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6073642966862717E-2"/>
                  <c:y val="-7.4467875177549506E-2"/>
                </c:manualLayout>
              </c:layout>
              <c:tx>
                <c:rich>
                  <a:bodyPr/>
                  <a:lstStyle/>
                  <a:p>
                    <a:fld id="{5921A1E1-B739-4770-B59A-A0EE676BC324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EBF-4E0B-AA75-BE7260F8B790}"/>
                </c:ext>
              </c:extLst>
            </c:dLbl>
            <c:dLbl>
              <c:idx val="1"/>
              <c:layout>
                <c:manualLayout>
                  <c:x val="-6.1647341581976434E-2"/>
                  <c:y val="-6.93533233109595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BF-4E0B-AA75-BE7260F8B790}"/>
                </c:ext>
              </c:extLst>
            </c:dLbl>
            <c:dLbl>
              <c:idx val="2"/>
              <c:layout>
                <c:manualLayout>
                  <c:x val="-5.5524291332883655E-2"/>
                  <c:y val="6.1067749287083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BF-4E0B-AA75-BE7260F8B790}"/>
                </c:ext>
              </c:extLst>
            </c:dLbl>
            <c:dLbl>
              <c:idx val="3"/>
              <c:layout>
                <c:manualLayout>
                  <c:x val="-9.0739178390169289E-2"/>
                  <c:y val="1.07405589198388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BF-4E0B-AA75-BE7260F8B790}"/>
                </c:ext>
              </c:extLst>
            </c:dLbl>
            <c:dLbl>
              <c:idx val="4"/>
              <c:layout>
                <c:manualLayout>
                  <c:x val="-9.7773279963678766E-2"/>
                  <c:y val="1.03569675298446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7D-4283-A8C7-DD85710407A6}"/>
                </c:ext>
              </c:extLst>
            </c:dLbl>
            <c:dLbl>
              <c:idx val="5"/>
              <c:layout>
                <c:manualLayout>
                  <c:x val="1.9834361063975958E-2"/>
                  <c:y val="6.1067749287083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66-469E-85EA-9823D14252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0">
                  <c:v>11.6</c:v>
                </c:pt>
                <c:pt idx="1">
                  <c:v>60.1</c:v>
                </c:pt>
                <c:pt idx="2">
                  <c:v>-70.2</c:v>
                </c:pt>
                <c:pt idx="3">
                  <c:v>72.8</c:v>
                </c:pt>
                <c:pt idx="4">
                  <c:v>199.7</c:v>
                </c:pt>
                <c:pt idx="5">
                  <c:v>-234.5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BF-4E0B-AA75-BE7260F8B79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311672"/>
        <c:axId val="159312064"/>
      </c:lineChart>
      <c:catAx>
        <c:axId val="159311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312064"/>
        <c:crosses val="autoZero"/>
        <c:auto val="1"/>
        <c:lblAlgn val="ctr"/>
        <c:lblOffset val="100"/>
        <c:noMultiLvlLbl val="0"/>
      </c:catAx>
      <c:valAx>
        <c:axId val="15931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311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млн. руб.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D1-4171-8B77-BD255FCDCDE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D1-4171-8B77-BD255FCDCDE8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D1-4171-8B77-BD255FCDCD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Безвозмездные поступления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930.5</c:v>
                </c:pt>
                <c:pt idx="1">
                  <c:v>2335.5</c:v>
                </c:pt>
                <c:pt idx="2" formatCode="General">
                  <c:v>51.1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D1-4171-8B77-BD255FCDCD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13303189466168E-2"/>
          <c:y val="1.0951921897036008E-2"/>
          <c:w val="0.93252546059857511"/>
          <c:h val="0.837636176746953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НДФЛ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2-4D9E-B920-E6E46C7A9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85521114240413E-2"/>
                  <c:y val="-8.0053478947129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81802563368363"/>
                      <c:h val="9.39306479836344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69B-4E97-9DDD-C11488107C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НДФЛ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755.5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2-4D9E-B920-E6E46C7A9E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589160"/>
        <c:axId val="206589552"/>
      </c:barChart>
      <c:catAx>
        <c:axId val="206589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6589552"/>
        <c:crosses val="autoZero"/>
        <c:auto val="1"/>
        <c:lblAlgn val="ctr"/>
        <c:lblOffset val="100"/>
        <c:noMultiLvlLbl val="0"/>
      </c:catAx>
      <c:valAx>
        <c:axId val="206589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58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Liberation Serif" panose="02020603050405020304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Динамика поступления НДФЛ</a:t>
            </a:r>
          </a:p>
          <a:p>
            <a:pPr>
              <a:defRPr b="1">
                <a:solidFill>
                  <a:schemeClr val="tx1"/>
                </a:solidFill>
                <a:latin typeface="Liberation Serif" panose="02020603050405020304"/>
              </a:defRPr>
            </a:pP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Liberation Serif" panose="02020603050405020304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4488828518701954E-2"/>
          <c:y val="8.0813557406297892E-2"/>
          <c:w val="0.93635408464566927"/>
          <c:h val="0.770545228189885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 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996.5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7-4357-B499-D49B37C16D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D16349"/>
            </a:solidFill>
            <a:ln>
              <a:noFill/>
            </a:ln>
            <a:effectLst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755.5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A7-4357-B499-D49B37C16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590336"/>
        <c:axId val="206590728"/>
      </c:barChart>
      <c:catAx>
        <c:axId val="206590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590728"/>
        <c:crosses val="autoZero"/>
        <c:auto val="1"/>
        <c:lblAlgn val="ctr"/>
        <c:lblOffset val="100"/>
        <c:noMultiLvlLbl val="0"/>
      </c:catAx>
      <c:valAx>
        <c:axId val="2065907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59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7239260376067"/>
          <c:y val="0.85610651028074647"/>
          <c:w val="0.31319164151848461"/>
          <c:h val="0.122556936675798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769985532387567E-2"/>
          <c:y val="3.3333333333333333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48E-4F61-A47F-4319ECF977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сельскохозяйственный налог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776.7</c:v>
                </c:pt>
                <c:pt idx="1">
                  <c:v>47.4</c:v>
                </c:pt>
                <c:pt idx="2">
                  <c:v>71.3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2-4D9E-B920-E6E46C7A9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48E-4F61-A47F-4319ECF977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сельскохозяйственный налог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755.5</c:v>
                </c:pt>
                <c:pt idx="1">
                  <c:v>46.8</c:v>
                </c:pt>
                <c:pt idx="2">
                  <c:v>70.400000000000006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2-4D9E-B920-E6E46C7A9E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591904"/>
        <c:axId val="206592296"/>
      </c:barChart>
      <c:catAx>
        <c:axId val="20659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6592296"/>
        <c:crosses val="autoZero"/>
        <c:auto val="1"/>
        <c:lblAlgn val="ctr"/>
        <c:lblOffset val="100"/>
        <c:noMultiLvlLbl val="0"/>
      </c:catAx>
      <c:valAx>
        <c:axId val="206592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59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1.3888888888888888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7.4</c:v>
                </c:pt>
                <c:pt idx="1">
                  <c:v>14.7</c:v>
                </c:pt>
                <c:pt idx="2">
                  <c:v>11.8</c:v>
                </c:pt>
                <c:pt idx="3">
                  <c:v>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3-42AE-9E14-9F57DFC781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9.5</c:v>
                </c:pt>
                <c:pt idx="1">
                  <c:v>15.4</c:v>
                </c:pt>
                <c:pt idx="2">
                  <c:v>11.6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23-42AE-9E14-9F57DFC781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0080"/>
        <c:axId val="157150472"/>
      </c:barChart>
      <c:catAx>
        <c:axId val="15715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157150472"/>
        <c:crosses val="autoZero"/>
        <c:auto val="1"/>
        <c:lblAlgn val="ctr"/>
        <c:lblOffset val="100"/>
        <c:noMultiLvlLbl val="0"/>
      </c:catAx>
      <c:valAx>
        <c:axId val="15715047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5715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769985532387567E-2"/>
          <c:y val="1.2899896800825593E-2"/>
          <c:w val="0.96807068788583162"/>
          <c:h val="0.729135686599546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E50-4C8B-8FB4-453F587BEF6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E50-4C8B-8FB4-453F587BEF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15,7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02-4F34-B60A-B8765BFEA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</c:v>
                </c:pt>
                <c:pt idx="1">
                  <c:v>1.3</c:v>
                </c:pt>
                <c:pt idx="2">
                  <c:v>4</c:v>
                </c:pt>
                <c:pt idx="3">
                  <c:v>15.7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A-44F5-8409-3B6EF56A90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3539971064775135E-3"/>
                  <c:y val="1.0157399055768184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1,3</a:t>
                    </a:r>
                  </a:p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380644482994271E-2"/>
                      <c:h val="3.50877192982456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B02-4F34-B60A-B8765BFEA35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02-4F34-B60A-B8765BFEA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5"/>
                <c:pt idx="0" formatCode="General">
                  <c:v>28</c:v>
                </c:pt>
                <c:pt idx="1">
                  <c:v>1.3</c:v>
                </c:pt>
                <c:pt idx="2" formatCode="General">
                  <c:v>4</c:v>
                </c:pt>
                <c:pt idx="3" formatCode="General">
                  <c:v>6.3</c:v>
                </c:pt>
                <c:pt idx="4" formatCode="General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A-44F5-8409-3B6EF56A90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470944"/>
        <c:axId val="207316200"/>
      </c:barChart>
      <c:catAx>
        <c:axId val="15747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7316200"/>
        <c:crosses val="autoZero"/>
        <c:auto val="1"/>
        <c:lblAlgn val="ctr"/>
        <c:lblOffset val="100"/>
        <c:noMultiLvlLbl val="0"/>
      </c:catAx>
      <c:valAx>
        <c:axId val="20731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74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319474940887874"/>
          <c:y val="3.0210382770090985E-2"/>
          <c:w val="0.79675988032035505"/>
          <c:h val="0.864465453551482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828972735452982"/>
                  <c:y val="5.49279686728927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1286.5</c:v>
                </c:pt>
                <c:pt idx="1">
                  <c:v>708</c:v>
                </c:pt>
                <c:pt idx="2">
                  <c:v>300.8</c:v>
                </c:pt>
                <c:pt idx="3">
                  <c:v>81.400000000000006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0-4D89-AB3D-1B95D79B39F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2171841510393648"/>
                  <c:y val="1.2587514075501176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1279,7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40-4D89-AB3D-1B95D79B39F6}"/>
                </c:ext>
              </c:extLst>
            </c:dLbl>
            <c:dLbl>
              <c:idx val="2"/>
              <c:layout>
                <c:manualLayout>
                  <c:x val="0"/>
                  <c:y val="-5.4927968672891696E-3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287,3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1279.7</c:v>
                </c:pt>
                <c:pt idx="1">
                  <c:v>708</c:v>
                </c:pt>
                <c:pt idx="2">
                  <c:v>287.3</c:v>
                </c:pt>
                <c:pt idx="3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40-4D89-AB3D-1B95D79B39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7316592"/>
        <c:axId val="207317768"/>
      </c:barChart>
      <c:catAx>
        <c:axId val="2073165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7317768"/>
        <c:crosses val="autoZero"/>
        <c:auto val="1"/>
        <c:lblAlgn val="ctr"/>
        <c:lblOffset val="100"/>
        <c:noMultiLvlLbl val="0"/>
      </c:catAx>
      <c:valAx>
        <c:axId val="20731776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0731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view3D>
      <c:rotX val="30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4406149268534599"/>
          <c:y val="0.17514331015977599"/>
          <c:w val="0.40738904041656299"/>
          <c:h val="0.7461885595804369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5884783866435195"/>
          <c:y val="0.29284059031589199"/>
          <c:w val="0.43228499400752202"/>
          <c:h val="0.557453037326177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360"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20-4DD4-A366-F3073CBBD12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20-4DD4-A366-F3073CBBD1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20-4DD4-A366-F3073CBBD1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620-4DD4-A366-F3073CBBD12F}"/>
              </c:ext>
            </c:extLst>
          </c:dPt>
          <c:dLbls>
            <c:dLbl>
              <c:idx val="0"/>
              <c:layout>
                <c:manualLayout>
                  <c:x val="0"/>
                  <c:y val="-2.7950310559006212E-2"/>
                </c:manualLayout>
              </c:layout>
              <c:tx>
                <c:rich>
                  <a:bodyPr/>
                  <a:lstStyle/>
                  <a:p>
                    <a:fld id="{65B26C6B-0DBF-4655-BE8E-B7D6A4F7E35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</a:t>
                    </a:r>
                    <a:r>
                      <a:rPr lang="ru-RU" baseline="0"/>
                      <a:t> </a:t>
                    </a:r>
                    <a:fld id="{472DA0A2-A2E6-4B3F-AD36-7A2715F3D36F}" type="VALUE">
                      <a:rPr lang="ru-RU" baseline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20-4DD4-A366-F3073CBBD12F}"/>
                </c:ext>
              </c:extLst>
            </c:dLbl>
            <c:dLbl>
              <c:idx val="1"/>
              <c:layout>
                <c:manualLayout>
                  <c:x val="7.6028622540250446E-2"/>
                  <c:y val="2.7950310559006212E-2"/>
                </c:manualLayout>
              </c:layout>
              <c:tx>
                <c:rich>
                  <a:bodyPr/>
                  <a:lstStyle/>
                  <a:p>
                    <a:fld id="{57EFB3F5-C4A0-4D5B-9EFA-F13A86CBB471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 </a:t>
                    </a:r>
                    <a:fld id="{464914E8-883E-4E53-AA24-523B7F38600D}" type="VALUE">
                      <a:rPr lang="ru-RU" baseline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20-4DD4-A366-F3073CBBD12F}"/>
                </c:ext>
              </c:extLst>
            </c:dLbl>
            <c:dLbl>
              <c:idx val="2"/>
              <c:layout>
                <c:manualLayout>
                  <c:x val="-5.9630292188431726E-3"/>
                  <c:y val="-6.2111801242237166E-3"/>
                </c:manualLayout>
              </c:layout>
              <c:tx>
                <c:rich>
                  <a:bodyPr/>
                  <a:lstStyle/>
                  <a:p>
                    <a:fld id="{337D7F08-60F3-4BD4-A21C-A1EDFE2FFD03}" type="CATEGORYNAME">
                      <a:rPr lang="ru-RU" smtClean="0"/>
                      <a:pPr/>
                      <a:t>[ИМЯ КАТЕГОРИИ]</a:t>
                    </a:fld>
                    <a:r>
                      <a:rPr lang="ru-RU"/>
                      <a:t>:</a:t>
                    </a:r>
                    <a:r>
                      <a:rPr lang="ru-RU" baseline="0"/>
                      <a:t>           </a:t>
                    </a:r>
                    <a:fld id="{60700A41-1358-4A05-B223-5B7DF86A8A66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20-4DD4-A366-F3073CBBD12F}"/>
                </c:ext>
              </c:extLst>
            </c:dLbl>
            <c:dLbl>
              <c:idx val="3"/>
              <c:layout>
                <c:manualLayout>
                  <c:x val="-2.981514609421641E-3"/>
                  <c:y val="-1.2422360248447204E-2"/>
                </c:manualLayout>
              </c:layout>
              <c:tx>
                <c:rich>
                  <a:bodyPr/>
                  <a:lstStyle/>
                  <a:p>
                    <a:fld id="{030D89CC-BB50-4A95-BEC0-168D446B4102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/>
                      <a:t>: </a:t>
                    </a:r>
                    <a:fld id="{235641FE-1772-4985-83FE-AE5C150660EC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620-4DD4-A366-F3073CBBD12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Культура</c:v>
                </c:pt>
                <c:pt idx="1">
                  <c:v>Социальная политика</c:v>
                </c:pt>
                <c:pt idx="2">
                  <c:v>Образование</c:v>
                </c:pt>
                <c:pt idx="3">
                  <c:v>Спорт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240.1</c:v>
                </c:pt>
                <c:pt idx="1">
                  <c:v>158.5</c:v>
                </c:pt>
                <c:pt idx="2">
                  <c:v>2015.7</c:v>
                </c:pt>
                <c:pt idx="3">
                  <c:v>145.69999999999999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20-4DD4-A366-F3073CBBD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11046947890742"/>
          <c:y val="2.7171539941677467E-2"/>
          <c:w val="0.47649211764320809"/>
          <c:h val="0.965449159948177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0.12051156863084857"/>
                  <c:y val="6.91639198515426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79-49D2-8E46-7B26840F078D}"/>
                </c:ext>
              </c:extLst>
            </c:dLbl>
            <c:numFmt formatCode="#,##0.0_ ;\-#,##0.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Охрана окружающей среды</c:v>
                </c:pt>
                <c:pt idx="1">
                  <c:v>Средства массовой информации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Общегосударственные вопросы </c:v>
                </c:pt>
                <c:pt idx="4">
                  <c:v>Физическая культура и спорт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Национальная экономика</c:v>
                </c:pt>
                <c:pt idx="8">
                  <c:v>Жилищно-коммунальное хозяйство</c:v>
                </c:pt>
                <c:pt idx="9">
                  <c:v>Образование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2.5</c:v>
                </c:pt>
                <c:pt idx="1">
                  <c:v>2</c:v>
                </c:pt>
                <c:pt idx="2">
                  <c:v>21.3</c:v>
                </c:pt>
                <c:pt idx="3">
                  <c:v>174.2</c:v>
                </c:pt>
                <c:pt idx="4">
                  <c:v>145.69999999999999</c:v>
                </c:pt>
                <c:pt idx="5">
                  <c:v>240.1</c:v>
                </c:pt>
                <c:pt idx="6">
                  <c:v>158.5</c:v>
                </c:pt>
                <c:pt idx="7">
                  <c:v>350.9</c:v>
                </c:pt>
                <c:pt idx="8">
                  <c:v>440.7</c:v>
                </c:pt>
                <c:pt idx="9">
                  <c:v>2015.7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6-453D-92AA-D7BB803AEC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6591512"/>
        <c:axId val="208958920"/>
      </c:barChart>
      <c:catAx>
        <c:axId val="20659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8958920"/>
        <c:crosses val="autoZero"/>
        <c:auto val="1"/>
        <c:lblAlgn val="ctr"/>
        <c:lblOffset val="100"/>
        <c:noMultiLvlLbl val="0"/>
      </c:catAx>
      <c:valAx>
        <c:axId val="2089589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206591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3875761527846505E-2"/>
          <c:w val="0.96750729428680782"/>
          <c:h val="0.68379575923639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en-US" baseline="0"/>
                      <a:t> 584,5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CF-4225-A574-B2EC9D638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1584.5</c:v>
                </c:pt>
                <c:pt idx="1">
                  <c:v>1892.8</c:v>
                </c:pt>
                <c:pt idx="2">
                  <c:v>1885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8-4749-9342-294312992C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5408"/>
        <c:axId val="210385800"/>
      </c:barChart>
      <c:catAx>
        <c:axId val="2103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5800"/>
        <c:crosses val="autoZero"/>
        <c:auto val="1"/>
        <c:lblAlgn val="ctr"/>
        <c:lblOffset val="100"/>
        <c:noMultiLvlLbl val="0"/>
      </c:catAx>
      <c:valAx>
        <c:axId val="21038580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3858818147025E-2"/>
          <c:y val="0.24488064478809146"/>
          <c:w val="0.9704611766243707"/>
          <c:h val="0.60021714431494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223.2</c:v>
                </c:pt>
                <c:pt idx="1">
                  <c:v>296</c:v>
                </c:pt>
                <c:pt idx="2">
                  <c:v>293.7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6-4A70-93DF-07135E9A24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7760"/>
        <c:axId val="210388152"/>
      </c:barChart>
      <c:catAx>
        <c:axId val="21038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8152"/>
        <c:crosses val="autoZero"/>
        <c:auto val="1"/>
        <c:lblAlgn val="ctr"/>
        <c:lblOffset val="100"/>
        <c:noMultiLvlLbl val="0"/>
      </c:catAx>
      <c:valAx>
        <c:axId val="2103881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52.9</c:v>
                </c:pt>
                <c:pt idx="1">
                  <c:v>48.3</c:v>
                </c:pt>
                <c:pt idx="2">
                  <c:v>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4-4DF4-A708-3AA79444C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6192"/>
        <c:axId val="210388544"/>
      </c:barChart>
      <c:catAx>
        <c:axId val="21038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8544"/>
        <c:crosses val="autoZero"/>
        <c:auto val="1"/>
        <c:lblAlgn val="ctr"/>
        <c:lblOffset val="100"/>
        <c:noMultiLvlLbl val="0"/>
      </c:catAx>
      <c:valAx>
        <c:axId val="2103885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0.1303354938237396"/>
          <c:w val="0.96750729428680782"/>
          <c:h val="0.67211120101181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94.3</c:v>
                </c:pt>
                <c:pt idx="1">
                  <c:v>109.6</c:v>
                </c:pt>
                <c:pt idx="2">
                  <c:v>109.6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FC-4076-AC71-736B275EDB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0552"/>
        <c:axId val="211580944"/>
      </c:barChart>
      <c:catAx>
        <c:axId val="21158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0944"/>
        <c:crosses val="autoZero"/>
        <c:auto val="1"/>
        <c:lblAlgn val="ctr"/>
        <c:lblOffset val="100"/>
        <c:noMultiLvlLbl val="0"/>
      </c:catAx>
      <c:valAx>
        <c:axId val="2115809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0552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102.3</c:v>
                </c:pt>
                <c:pt idx="1">
                  <c:v>59.1</c:v>
                </c:pt>
                <c:pt idx="2">
                  <c:v>58.2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3-4FBB-9C63-02422B9A53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1728"/>
        <c:axId val="211582120"/>
      </c:barChart>
      <c:catAx>
        <c:axId val="2115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2120"/>
        <c:crosses val="autoZero"/>
        <c:auto val="1"/>
        <c:lblAlgn val="ctr"/>
        <c:lblOffset val="100"/>
        <c:noMultiLvlLbl val="0"/>
      </c:catAx>
      <c:valAx>
        <c:axId val="2115821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15.7</c:v>
                </c:pt>
                <c:pt idx="1">
                  <c:v>19.7</c:v>
                </c:pt>
                <c:pt idx="2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2-45DC-96F7-6C16177B16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2904"/>
        <c:axId val="211583296"/>
      </c:barChart>
      <c:catAx>
        <c:axId val="21158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3296"/>
        <c:crosses val="autoZero"/>
        <c:auto val="1"/>
        <c:lblAlgn val="ctr"/>
        <c:lblOffset val="100"/>
        <c:noMultiLvlLbl val="0"/>
      </c:catAx>
      <c:valAx>
        <c:axId val="21158329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2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136.9</c:v>
                </c:pt>
                <c:pt idx="1">
                  <c:v>156.6</c:v>
                </c:pt>
                <c:pt idx="2">
                  <c:v>155.30000000000001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4-41B9-BBAC-339D1F32E8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0"/>
        <c:axId val="211250328"/>
        <c:axId val="211250720"/>
      </c:barChart>
      <c:catAx>
        <c:axId val="21125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250720"/>
        <c:crosses val="autoZero"/>
        <c:auto val="1"/>
        <c:lblAlgn val="ctr"/>
        <c:lblOffset val="100"/>
        <c:noMultiLvlLbl val="0"/>
      </c:catAx>
      <c:valAx>
        <c:axId val="2112507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250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782,1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2E-409A-8A68-110EEB87F8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659.8</c:v>
                </c:pt>
                <c:pt idx="1">
                  <c:v>781.2</c:v>
                </c:pt>
                <c:pt idx="2">
                  <c:v>727.7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F-4896-B2DB-653250FEA7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3312"/>
        <c:axId val="212753704"/>
      </c:barChart>
      <c:catAx>
        <c:axId val="21275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3704"/>
        <c:crosses val="autoZero"/>
        <c:auto val="1"/>
        <c:lblAlgn val="ctr"/>
        <c:lblOffset val="100"/>
        <c:noMultiLvlLbl val="0"/>
      </c:catAx>
      <c:valAx>
        <c:axId val="2127537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3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2904408501020275E-2"/>
          <c:w val="0.96750729428680782"/>
          <c:h val="0.8119483491821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77.5</c:v>
                </c:pt>
                <c:pt idx="1">
                  <c:v>2.5</c:v>
                </c:pt>
                <c:pt idx="2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4-42A1-89FA-D8792CBEEA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4488"/>
        <c:axId val="212754880"/>
      </c:barChart>
      <c:catAx>
        <c:axId val="21275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4880"/>
        <c:crosses val="autoZero"/>
        <c:auto val="1"/>
        <c:lblAlgn val="ctr"/>
        <c:lblOffset val="100"/>
        <c:noMultiLvlLbl val="0"/>
      </c:catAx>
      <c:valAx>
        <c:axId val="21275488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4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19,5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DC-4B4C-A6D5-B087E83139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14.1</c:v>
                </c:pt>
                <c:pt idx="1">
                  <c:v>19.7</c:v>
                </c:pt>
                <c:pt idx="2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6-4FC6-9EA0-A8460E2897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6056"/>
        <c:axId val="212755664"/>
      </c:barChart>
      <c:catAx>
        <c:axId val="21275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5664"/>
        <c:crosses val="autoZero"/>
        <c:auto val="1"/>
        <c:lblAlgn val="ctr"/>
        <c:lblOffset val="100"/>
        <c:noMultiLvlLbl val="0"/>
      </c:catAx>
      <c:valAx>
        <c:axId val="2127556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6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59.9</c:v>
                </c:pt>
                <c:pt idx="1">
                  <c:v>197</c:v>
                </c:pt>
                <c:pt idx="2">
                  <c:v>181.2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3487712"/>
        <c:axId val="213488104"/>
      </c:barChart>
      <c:catAx>
        <c:axId val="2134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488104"/>
        <c:crosses val="autoZero"/>
        <c:auto val="1"/>
        <c:lblAlgn val="ctr"/>
        <c:lblOffset val="100"/>
        <c:noMultiLvlLbl val="0"/>
      </c:catAx>
      <c:valAx>
        <c:axId val="2134881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348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12.3</c:v>
                </c:pt>
                <c:pt idx="1">
                  <c:v>28.2</c:v>
                </c:pt>
                <c:pt idx="2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502736"/>
        <c:axId val="212502344"/>
      </c:barChart>
      <c:catAx>
        <c:axId val="21250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502344"/>
        <c:crosses val="autoZero"/>
        <c:auto val="1"/>
        <c:lblAlgn val="ctr"/>
        <c:lblOffset val="100"/>
        <c:noMultiLvlLbl val="0"/>
      </c:catAx>
      <c:valAx>
        <c:axId val="2125023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50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9E-4611-BE05-5C3B22CB06D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9E-4611-BE05-5C3B22CB06DF}"/>
                </c:ext>
              </c:extLst>
            </c:dLbl>
            <c:dLbl>
              <c:idx val="2"/>
              <c:layout>
                <c:manualLayout>
                  <c:x val="2.4385907173028187E-3"/>
                  <c:y val="1.51282386243388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1,2</a:t>
                    </a:r>
                  </a:p>
                  <a:p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9E-4611-BE05-5C3B22CB0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0</c:v>
                </c:pt>
                <c:pt idx="1">
                  <c:v>1.2</c:v>
                </c:pt>
                <c:pt idx="2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502736"/>
        <c:axId val="212502344"/>
      </c:barChart>
      <c:catAx>
        <c:axId val="21250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502344"/>
        <c:crosses val="autoZero"/>
        <c:auto val="1"/>
        <c:lblAlgn val="ctr"/>
        <c:lblOffset val="100"/>
        <c:noMultiLvlLbl val="0"/>
      </c:catAx>
      <c:valAx>
        <c:axId val="2125023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50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dirty="0"/>
              <a:t>на 01.01.2026 – 31,6 млн.</a:t>
            </a:r>
            <a:r>
              <a:rPr lang="ru-RU" sz="1800" baseline="0" dirty="0"/>
              <a:t> </a:t>
            </a:r>
            <a:r>
              <a:rPr lang="ru-RU" sz="1800" dirty="0"/>
              <a:t>руб.</a:t>
            </a:r>
          </a:p>
        </c:rich>
      </c:tx>
      <c:layout>
        <c:manualLayout>
          <c:xMode val="edge"/>
          <c:yMode val="edge"/>
          <c:x val="0.16484764680886516"/>
          <c:y val="2.296792628561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01.01.2019 - 26 706 тыс.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C65-4844-9B30-07B5BA25EC8C}"/>
              </c:ext>
            </c:extLst>
          </c:dPt>
          <c:dLbls>
            <c:dLbl>
              <c:idx val="0"/>
              <c:layout>
                <c:manualLayout>
                  <c:x val="5.0446268790785419E-2"/>
                  <c:y val="-0.307246652017831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1090872026486"/>
                      <c:h val="0.101569274018613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65-4844-9B30-07B5BA25E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65-4844-9B30-07B5BA25E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baseline="0" dirty="0">
                <a:effectLst/>
              </a:rPr>
              <a:t>на 01.01.2025 – 12,6 млн. руб.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232505644391452E-2"/>
          <c:y val="0.1464628288326848"/>
          <c:w val="0.80998076415589182"/>
          <c:h val="0.647395109620104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8A4-4EA0-8708-85AE6A58B70F}"/>
              </c:ext>
            </c:extLst>
          </c:dPt>
          <c:dLbls>
            <c:dLbl>
              <c:idx val="0"/>
              <c:layout>
                <c:manualLayout>
                  <c:x val="-2.7872426280826569E-2"/>
                  <c:y val="-0.2597409225952751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A4-4EA0-8708-85AE6A58B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4-4EA0-8708-85AE6A58B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0.30116</cdr:x>
      <cdr:y>0.31159</cdr:y>
    </cdr:from>
    <cdr:to>
      <cdr:x>0.49509</cdr:x>
      <cdr:y>0.41546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63955" y="1112808"/>
          <a:ext cx="1457864" cy="370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0.07913</cdr:x>
      <cdr:y>0.28507</cdr:y>
    </cdr:from>
    <cdr:to>
      <cdr:x>0.3457</cdr:x>
      <cdr:y>0.42034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6652" y="633701"/>
          <a:ext cx="1875131" cy="300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755,5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0.07285</cdr:x>
      <cdr:y>0.461</cdr:y>
    </cdr:from>
    <cdr:to>
      <cdr:x>0.30924</cdr:x>
      <cdr:y>0.6161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2457" y="1024785"/>
          <a:ext cx="1662837" cy="344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/>
            <a:t>996,5</a:t>
          </a:r>
          <a:r>
            <a:rPr lang="ru-RU" sz="1800" dirty="0"/>
            <a:t>.</a:t>
          </a:r>
        </a:p>
      </cdr:txBody>
    </cdr:sp>
  </cdr:relSizeAnchor>
  <cdr:relSizeAnchor xmlns:cdr="http://schemas.openxmlformats.org/drawingml/2006/chartDrawing">
    <cdr:from>
      <cdr:x>0.65804</cdr:x>
      <cdr:y>0.56522</cdr:y>
    </cdr:from>
    <cdr:to>
      <cdr:x>0.92656</cdr:x>
      <cdr:y>0.84783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946769" y="2018581"/>
          <a:ext cx="2018581" cy="1009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0.64197</cdr:x>
      <cdr:y>0.57488</cdr:y>
    </cdr:from>
    <cdr:to>
      <cdr:x>0.88754</cdr:x>
      <cdr:y>0.83092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25999" y="2053087"/>
          <a:ext cx="184605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0.82516</cdr:x>
      <cdr:y>0.2914</cdr:y>
    </cdr:from>
    <cdr:to>
      <cdr:x>0.98452</cdr:x>
      <cdr:y>0.54744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8157" y="659995"/>
          <a:ext cx="974934" cy="579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/>
            <a:t> </a:t>
          </a:r>
          <a:r>
            <a:rPr lang="en-US" sz="2000" b="1" dirty="0"/>
            <a:t>240</a:t>
          </a:r>
          <a:r>
            <a:rPr lang="ru-RU" sz="2000" b="1" dirty="0"/>
            <a:t>,</a:t>
          </a:r>
          <a:r>
            <a:rPr lang="en-US" sz="2000" b="1" dirty="0"/>
            <a:t>9</a:t>
          </a:r>
          <a:endParaRPr lang="ru-RU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56000" y="5077708"/>
            <a:ext cx="6047640" cy="481027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1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6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1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62" name="PlaceHolder 5"/>
          <p:cNvSpPr>
            <a:spLocks noGrp="1"/>
          </p:cNvSpPr>
          <p:nvPr>
            <p:ph type="ftr"/>
          </p:nvPr>
        </p:nvSpPr>
        <p:spPr>
          <a:xfrm>
            <a:off x="0" y="10155776"/>
            <a:ext cx="3280680" cy="53415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63" name="PlaceHolder 6"/>
          <p:cNvSpPr>
            <a:spLocks noGrp="1"/>
          </p:cNvSpPr>
          <p:nvPr>
            <p:ph type="sldNum"/>
          </p:nvPr>
        </p:nvSpPr>
        <p:spPr>
          <a:xfrm>
            <a:off x="4278960" y="10155776"/>
            <a:ext cx="3280680" cy="53415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CBD4B1D-4271-455B-AA2D-EDD44A3EA9C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869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79320" y="4715606"/>
            <a:ext cx="5437440" cy="446508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3849840" y="9428333"/>
            <a:ext cx="2944800" cy="4952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E324F4D-4D09-4444-B7DF-6C88CEDB4ED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547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16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17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20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30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39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288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679320" y="4715606"/>
            <a:ext cx="5437440" cy="446508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3849840" y="9428333"/>
            <a:ext cx="2944800" cy="4952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DF2068-F555-406A-A0EE-6918BA53BE0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711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648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51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8885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83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6205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55F3E-E1F7-7D93-862B-B70F0CB5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B9C01-F4FD-BC85-A22C-9BDA76712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3E33B8-F4F1-63D1-472B-4B693CF77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427B-3126-481E-BB7D-3EC4AA800963}" type="datetimeFigureOut">
              <a:rPr lang="ru-RU" smtClean="0"/>
              <a:t>02.06.2026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5D90D1-270D-BF38-2545-8ED87906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AA4900-BF44-09C8-42B6-63C6B7F1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6D4F-DA55-4677-B319-D4A00C838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95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778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5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13" r:id="rId13"/>
    <p:sldLayoutId id="214748371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1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2" name="Line 10"/>
          <p:cNvSpPr/>
          <p:nvPr/>
        </p:nvSpPr>
        <p:spPr>
          <a:xfrm flipV="1">
            <a:off x="4562280" y="1576080"/>
            <a:ext cx="9720" cy="4818240"/>
          </a:xfrm>
          <a:prstGeom prst="line">
            <a:avLst/>
          </a:prstGeom>
          <a:ln w="9360">
            <a:solidFill>
              <a:schemeClr val="tx2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PlaceHolder 1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5" name="PlaceHolder 1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chart" Target="../charts/chart7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://go-kruf.midural.r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87360" y="4055242"/>
            <a:ext cx="8502840" cy="248238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 algn="ctr">
              <a:lnSpc>
                <a:spcPct val="100000"/>
              </a:lnSpc>
              <a:spcBef>
                <a:spcPts val="479"/>
              </a:spcBef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Отчет об исполнении бюджета</a:t>
            </a:r>
            <a:endParaRPr lang="en-US" sz="32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ородского</a:t>
            </a:r>
            <a:r>
              <a:rPr lang="en-US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округа Красноуфимск 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2025 год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1028068" y="174476"/>
            <a:ext cx="7954384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Финансовое управление администрации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городского округа Красноуфимск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E2B6237-7CC7-47CA-BED5-3F26E8D5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24" y="1543426"/>
            <a:ext cx="3712616" cy="2511816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 descr="https://ksk66.ru/wp-content/uploads/2023/12/1667382996910-1.jpg">
            <a:extLst>
              <a:ext uri="{FF2B5EF4-FFF2-40B4-BE49-F238E27FC236}">
                <a16:creationId xmlns:a16="http://schemas.microsoft.com/office/drawing/2014/main" id="{36858B5F-7322-4329-9F81-F848BE62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62" y="1422447"/>
            <a:ext cx="3364635" cy="2525669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838080" y="428760"/>
            <a:ext cx="8304480" cy="190676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Уважаемые жители городского округа Красноуфимск!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271" name="CustomShape 2"/>
          <p:cNvSpPr/>
          <p:nvPr/>
        </p:nvSpPr>
        <p:spPr>
          <a:xfrm>
            <a:off x="380880" y="1676520"/>
            <a:ext cx="83804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Представляем вам в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доступной для граждан форме «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Отчет о</a:t>
            </a:r>
            <a:r>
              <a:rPr lang="ru-RU" sz="2000" b="1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 исполнении бюджета городского округа Красноуфимск за 2025 год»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050" name="Picture 2" descr="Минфин Ингушетии просит жителей республики принять участие 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622" y="2682155"/>
            <a:ext cx="6948457" cy="3474229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A7CB16C-24E5-4E31-9E21-E122CA3BF9A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301680" y="228600"/>
            <a:ext cx="85330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понятия</a:t>
            </a:r>
            <a:endParaRPr lang="ru-RU" sz="33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301680" y="1527120"/>
            <a:ext cx="8502840" cy="4570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Бюджет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превышение расходов бюджета над его доходами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превышение доходов бюджета над его расходами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21B9B3EF-8F27-454E-B7D4-4A597943FC0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1244520" y="228600"/>
            <a:ext cx="75898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понятия</a:t>
            </a:r>
            <a:endParaRPr lang="ru-RU" sz="33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280" y="1628640"/>
            <a:ext cx="8409240" cy="446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Межбюджетные трансферты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Федерации: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Дотации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безвозмездной и безвозвратной основе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Субсидии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условиях долевого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софинансирования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расходов других бюджетов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Субвенции –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финансирование «переданных» другим публично-правовым образованием полномочий.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24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65C694F-0414-497D-BF52-79010A7FCB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sk66.ru/wp-content/uploads/2023/05/IMG_3917.jpg">
            <a:extLst>
              <a:ext uri="{FF2B5EF4-FFF2-40B4-BE49-F238E27FC236}">
                <a16:creationId xmlns:a16="http://schemas.microsoft.com/office/drawing/2014/main" id="{563B6961-04DF-4775-BFCF-782A5555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435615"/>
            <a:ext cx="7856640" cy="52377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80" name="CustomShape 1"/>
          <p:cNvSpPr/>
          <p:nvPr/>
        </p:nvSpPr>
        <p:spPr>
          <a:xfrm>
            <a:off x="0" y="0"/>
            <a:ext cx="182880" cy="468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5612760" y="3401841"/>
            <a:ext cx="3348360" cy="149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г. Красноуфимск;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Журавлиный Лог;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</a:t>
            </a:r>
            <a:r>
              <a:rPr lang="ru-RU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Полухино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 Пудлинговый;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Черная Речка.</a:t>
            </a:r>
          </a:p>
        </p:txBody>
      </p:sp>
      <p:sp>
        <p:nvSpPr>
          <p:cNvPr id="285" name="CustomShape 6"/>
          <p:cNvSpPr/>
          <p:nvPr/>
        </p:nvSpPr>
        <p:spPr>
          <a:xfrm>
            <a:off x="5612760" y="2266735"/>
            <a:ext cx="3348360" cy="927360"/>
          </a:xfrm>
          <a:prstGeom prst="rect">
            <a:avLst/>
          </a:prstGeom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состав городского округа</a:t>
            </a:r>
            <a:r>
              <a:rPr lang="en-US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входит 5 населенных пунктов: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5612760" y="1413720"/>
            <a:ext cx="3348360" cy="6448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87AAAB"/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Административное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устройство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35508" y="172690"/>
            <a:ext cx="7856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Городской округ Красноуфимск расположен в юго-западной части Свердловской области, со всех сторон окружен территорией муниципального образования </a:t>
            </a:r>
            <a:r>
              <a:rPr lang="ru-RU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Красноуфимский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муниципальный округ. </a:t>
            </a: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Общая площадь округа 127,78 км².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7" descr="1410339261_allday_10.jpg">
            <a:extLst>
              <a:ext uri="{FF2B5EF4-FFF2-40B4-BE49-F238E27FC236}">
                <a16:creationId xmlns:a16="http://schemas.microsoft.com/office/drawing/2014/main" id="{7A5827FB-5850-46F1-9960-C7C56AAB96C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D4E9FE-7F23-4A0F-AE0D-3A386F83D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94"/>
          <a:stretch/>
        </p:blipFill>
        <p:spPr>
          <a:xfrm>
            <a:off x="3491985" y="223415"/>
            <a:ext cx="5490467" cy="648810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88" name="Table 2"/>
          <p:cNvGraphicFramePr/>
          <p:nvPr>
            <p:extLst/>
          </p:nvPr>
        </p:nvGraphicFramePr>
        <p:xfrm>
          <a:off x="331166" y="4770547"/>
          <a:ext cx="4933080" cy="1316740"/>
        </p:xfrm>
        <a:graphic>
          <a:graphicData uri="http://schemas.openxmlformats.org/drawingml/2006/table">
            <a:tbl>
              <a:tblPr/>
              <a:tblGrid>
                <a:gridCol w="236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6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37 866</a:t>
                      </a: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37 833</a:t>
                      </a: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8302" y="223415"/>
            <a:ext cx="4772082" cy="1015663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Численность постоянного населения </a:t>
            </a:r>
            <a:endParaRPr lang="en-US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 </a:t>
            </a:r>
            <a:endParaRPr lang="en-US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(на конец года, человек)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C3B0A7E-D3EC-4AE1-94D4-E88B21E73E0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 1"/>
          <p:cNvGraphicFramePr/>
          <p:nvPr>
            <p:extLst>
              <p:ext uri="{D42A27DB-BD31-4B8C-83A1-F6EECF244321}">
                <p14:modId xmlns:p14="http://schemas.microsoft.com/office/powerpoint/2010/main" val="1350996392"/>
              </p:ext>
            </p:extLst>
          </p:nvPr>
        </p:nvGraphicFramePr>
        <p:xfrm>
          <a:off x="150392" y="1330327"/>
          <a:ext cx="8821080" cy="4294095"/>
        </p:xfrm>
        <a:graphic>
          <a:graphicData uri="http://schemas.openxmlformats.org/drawingml/2006/table">
            <a:tbl>
              <a:tblPr/>
              <a:tblGrid>
                <a:gridCol w="515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13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прогноз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Оборот организаций*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(по полному кругу) по видам экономической деятельности, млн. руб.: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13 969,1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13 061,9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Введено жилых домов,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кв.м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7 567 (план)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15 755,0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 том числе индивидуального жилья,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          7 567 (план)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10 330,0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Уровень безработицы,  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0,44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0,44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Состоит на учете безработных, человек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Среднемесячная заработная плата  1 работника (без субъектов СМП), рублей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76 231,0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76 155,3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3" name="CustomShape 2"/>
          <p:cNvSpPr/>
          <p:nvPr/>
        </p:nvSpPr>
        <p:spPr>
          <a:xfrm>
            <a:off x="219960" y="5748782"/>
            <a:ext cx="8642520" cy="64487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2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*</a:t>
            </a:r>
            <a:r>
              <a:rPr lang="en-US" sz="1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12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 </a:t>
            </a:r>
            <a:r>
              <a:rPr lang="ru-RU" sz="1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оборот организаций</a:t>
            </a:r>
            <a:r>
              <a:rPr lang="ru-RU" sz="12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 включается стоимость отгруженных товаров собственного производства, выполненных работ и услуг собственными силами, а также выручка от продажи приобретенных на стороне товаров (без налога на добавленную стоимость, акцизов и аналогичных обязательных платежей).</a:t>
            </a:r>
            <a:endParaRPr lang="ru-RU" sz="1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720" y="235360"/>
            <a:ext cx="8007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социально-экономического развития  </a:t>
            </a:r>
            <a:endParaRPr lang="ru-RU" sz="24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C1AE66AF-CD0C-4A19-AF2C-35EA7E42D9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Table 1"/>
          <p:cNvGraphicFramePr/>
          <p:nvPr>
            <p:extLst>
              <p:ext uri="{D42A27DB-BD31-4B8C-83A1-F6EECF244321}">
                <p14:modId xmlns:p14="http://schemas.microsoft.com/office/powerpoint/2010/main" val="637185712"/>
              </p:ext>
            </p:extLst>
          </p:nvPr>
        </p:nvGraphicFramePr>
        <p:xfrm>
          <a:off x="285840" y="1557360"/>
          <a:ext cx="8629200" cy="4749480"/>
        </p:xfrm>
        <a:graphic>
          <a:graphicData uri="http://schemas.openxmlformats.org/drawingml/2006/table">
            <a:tbl>
              <a:tblPr/>
              <a:tblGrid>
                <a:gridCol w="521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 факт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Дошкольное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59 278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68 797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68 797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Общее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65 615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75 042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75 042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Дополнительное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62 379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77 903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77 903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Культура (работники культуры)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63 546,6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76 046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76 073,8</a:t>
                      </a:r>
                      <a:endParaRPr lang="ru-RU" sz="17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" name="CustomShape 2"/>
          <p:cNvSpPr/>
          <p:nvPr/>
        </p:nvSpPr>
        <p:spPr>
          <a:xfrm>
            <a:off x="1020932" y="169810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Уровень средней заработной платы отдельных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категорий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работников бюджетной сферы в ГО Красноуфимск 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8104680" y="6381720"/>
            <a:ext cx="712737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Рубли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B72D3CF-E672-4561-8BB2-8BD22561476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параметры бюджета</a:t>
            </a:r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3009699507"/>
              </p:ext>
            </p:extLst>
          </p:nvPr>
        </p:nvGraphicFramePr>
        <p:xfrm>
          <a:off x="457200" y="1409204"/>
          <a:ext cx="8229240" cy="492010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5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 факт,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3 279,2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</a:t>
                      </a:r>
                      <a:r>
                        <a:rPr lang="en-US" sz="2000" b="1" strike="noStrike" kern="1200" spc="-1" baseline="0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371,0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3 317,1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1 281,3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  <a:r>
                        <a:rPr lang="en-US" sz="2000" b="1" strike="noStrike" kern="1200" spc="-1" baseline="0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013,9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981,6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1 997,9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2 357,1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2 335,5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Расходы,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3 079,5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3 645,0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3 551,6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Дефицит (–)/ профицит(+)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199,7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-274,0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-234,5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об исполнении бюджета ГО Красноуфимск за 2025 год в сравнении с другими муниципальными образованиями, в млн. руб.</a:t>
            </a: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F1F542-5C74-4495-B024-FC9F335C07B3}"/>
              </a:ext>
            </a:extLst>
          </p:cNvPr>
          <p:cNvGraphicFramePr/>
          <p:nvPr>
            <p:extLst/>
          </p:nvPr>
        </p:nvGraphicFramePr>
        <p:xfrm>
          <a:off x="285840" y="1419367"/>
          <a:ext cx="8598853" cy="446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394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Динамика расходов бюджета ГО Красноуфимск в расчете на одного жителя, в рублях</a:t>
            </a: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F1F542-5C74-4495-B024-FC9F335C07B3}"/>
              </a:ext>
            </a:extLst>
          </p:cNvPr>
          <p:cNvGraphicFramePr/>
          <p:nvPr>
            <p:extLst/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34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1071720" y="214200"/>
            <a:ext cx="7573719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доходов и расходов городского бюджета за 2020 – 2025 годы, млн.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285841" y="1397000"/>
          <a:ext cx="835959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16E9DD9F-75D5-40E8-B62A-7155EB0F8A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9334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071720" y="214200"/>
            <a:ext cx="7725167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Динамика дефицита (профицита) городского бюджета за 2020 – 2025 годы,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72603705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8E8F92C-D8CC-4CFD-ADD5-9FB6175C14D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1020932" y="160932"/>
            <a:ext cx="7961520" cy="111745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 в 2024-2025 </a:t>
            </a:r>
            <a:r>
              <a:rPr lang="ru-RU" sz="3200" b="1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г.г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3686784" y="4469337"/>
            <a:ext cx="2311009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+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9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481899" y="2049196"/>
            <a:ext cx="3195275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en-US" sz="3200" b="1" spc="-1" dirty="0">
              <a:solidFill>
                <a:srgbClr val="000000"/>
              </a:solidFill>
              <a:highlight>
                <a:srgbClr val="FFFF00"/>
              </a:highlight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279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sz="32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5029201" y="2000160"/>
            <a:ext cx="3256200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en-US" sz="3200" b="1" spc="-1" dirty="0">
              <a:solidFill>
                <a:srgbClr val="000000"/>
              </a:solidFill>
              <a:highlight>
                <a:srgbClr val="FFFF00"/>
              </a:highlight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 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317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sz="32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4025640" y="5335832"/>
            <a:ext cx="1290960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39,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%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3" name="CustomShape 9"/>
          <p:cNvSpPr/>
          <p:nvPr/>
        </p:nvSpPr>
        <p:spPr>
          <a:xfrm>
            <a:off x="4050567" y="4930920"/>
            <a:ext cx="1498680" cy="49860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122" name="Picture 2" descr="С финансами не расставайтесь: только 7% планируют бюджет больше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72" y="3875973"/>
            <a:ext cx="3454768" cy="194234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Тульская городская Дума утвердила бюджет на 2019 и плановый период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748" y="3873406"/>
            <a:ext cx="2917371" cy="1944914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DE7EE472-3AFD-4744-A922-FA29239C692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1020932" y="160931"/>
            <a:ext cx="7961520" cy="111745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Структура доходов  бюджета ГО Красноуфимск за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8" name="CustomShape 2"/>
          <p:cNvSpPr/>
          <p:nvPr/>
        </p:nvSpPr>
        <p:spPr>
          <a:xfrm>
            <a:off x="7433084" y="1714680"/>
            <a:ext cx="1461275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Georgia"/>
                <a:ea typeface="Raavi"/>
              </a:rPr>
              <a:t>в</a:t>
            </a:r>
            <a:r>
              <a:rPr lang="ru-RU" sz="1800" b="1" strike="noStrike" spc="-1" dirty="0">
                <a:solidFill>
                  <a:srgbClr val="000000"/>
                </a:solidFill>
                <a:latin typeface="Georgia"/>
                <a:ea typeface="Raavi"/>
              </a:rPr>
              <a:t>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Georgia"/>
                <a:ea typeface="Raavi"/>
              </a:rPr>
              <a:t>млн.руб</a:t>
            </a:r>
            <a:r>
              <a:rPr lang="ru-RU" sz="1800" b="1" strike="noStrike" spc="-1" dirty="0">
                <a:solidFill>
                  <a:srgbClr val="000000"/>
                </a:solidFill>
                <a:latin typeface="Georgia"/>
                <a:ea typeface="Raavi"/>
              </a:rPr>
              <a:t>.</a:t>
            </a:r>
            <a:endParaRPr lang="ru-RU" sz="1800" b="0" strike="noStrike" spc="-1" dirty="0">
              <a:latin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80652463"/>
              </p:ext>
            </p:extLst>
          </p:nvPr>
        </p:nvGraphicFramePr>
        <p:xfrm>
          <a:off x="161548" y="1474838"/>
          <a:ext cx="8721452" cy="486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051DA0AB-744E-46C2-BC6F-FAD9578F41A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24417380"/>
              </p:ext>
            </p:extLst>
          </p:nvPr>
        </p:nvGraphicFramePr>
        <p:xfrm>
          <a:off x="175260" y="1641544"/>
          <a:ext cx="2339890" cy="475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20932" y="102783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 муниципального образования 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831765" y="1336533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97,3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2515150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4185248" y="441522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686000" y="46857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A0F3BA81-0E2E-4B10-9533-4E7EFE515C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sp>
        <p:nvSpPr>
          <p:cNvPr id="6" name="Текст 5"/>
          <p:cNvSpPr>
            <a:spLocks noGrp="1"/>
          </p:cNvSpPr>
          <p:nvPr>
            <p:ph type="body"/>
          </p:nvPr>
        </p:nvSpPr>
        <p:spPr>
          <a:xfrm>
            <a:off x="2915845" y="4343400"/>
            <a:ext cx="5892950" cy="2047688"/>
          </a:xfrm>
        </p:spPr>
        <p:txBody>
          <a:bodyPr>
            <a:normAutofit/>
          </a:bodyPr>
          <a:lstStyle/>
          <a:p>
            <a:r>
              <a:rPr lang="ru-RU" sz="1800" b="1" dirty="0"/>
              <a:t>Факторы повлиявшие на снижение поступлений:</a:t>
            </a:r>
          </a:p>
          <a:p>
            <a:r>
              <a:rPr lang="ru-RU" sz="1800" dirty="0"/>
              <a:t>- снижение норматива с 80% до 65%;</a:t>
            </a:r>
          </a:p>
          <a:p>
            <a:r>
              <a:rPr lang="ru-RU" sz="1800" dirty="0"/>
              <a:t>- уменьшение поступлений налога от организаций, осуществляющих строительство скоростной автомобильной дороги Казань-Екатеринбург на участке Дюртюли-Ачит.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3FA7B00-9A55-410B-BA25-4E1193F5B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767638"/>
              </p:ext>
            </p:extLst>
          </p:nvPr>
        </p:nvGraphicFramePr>
        <p:xfrm>
          <a:off x="2495550" y="1278383"/>
          <a:ext cx="6117810" cy="226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Стрелка вниз 1"/>
          <p:cNvSpPr/>
          <p:nvPr/>
        </p:nvSpPr>
        <p:spPr>
          <a:xfrm>
            <a:off x="7505700" y="1877613"/>
            <a:ext cx="140969" cy="446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77983062"/>
              </p:ext>
            </p:extLst>
          </p:nvPr>
        </p:nvGraphicFramePr>
        <p:xfrm>
          <a:off x="161548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20932" y="102783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 муниципального образования 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1095968" y="1727269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97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,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3213907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98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,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7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5268002" y="4576373"/>
            <a:ext cx="849128" cy="3894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98,8%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474683" y="460363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A0F3BA81-0E2E-4B10-9533-4E7EFE515C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59943290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6" name="CustomShape 1"/>
          <p:cNvSpPr/>
          <p:nvPr/>
        </p:nvSpPr>
        <p:spPr>
          <a:xfrm>
            <a:off x="1020932" y="108092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муниципального образования ГО Красноуфимск в 2025 г.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sz="2400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млн.руб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820907" y="3203810"/>
            <a:ext cx="1046629" cy="469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128,6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9" name="CustomShape 3"/>
          <p:cNvSpPr/>
          <p:nvPr/>
        </p:nvSpPr>
        <p:spPr>
          <a:xfrm>
            <a:off x="2999442" y="2093777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104,7%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0" name="CustomShape 4"/>
          <p:cNvSpPr/>
          <p:nvPr/>
        </p:nvSpPr>
        <p:spPr>
          <a:xfrm>
            <a:off x="5147481" y="266273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98,1%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1" name="CustomShape 5"/>
          <p:cNvSpPr/>
          <p:nvPr/>
        </p:nvSpPr>
        <p:spPr>
          <a:xfrm>
            <a:off x="7352670" y="15582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91,1%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9BDA4809-515A-4E44-881F-B290130C623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524053381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2" name="CustomShape 1"/>
          <p:cNvSpPr/>
          <p:nvPr/>
        </p:nvSpPr>
        <p:spPr>
          <a:xfrm>
            <a:off x="1020932" y="116821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неналоговых доходов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7665600" y="397941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103%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5948862" y="278875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40,2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5" name="CustomShape 4"/>
          <p:cNvSpPr/>
          <p:nvPr/>
        </p:nvSpPr>
        <p:spPr>
          <a:xfrm>
            <a:off x="4303820" y="392223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100%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6" name="CustomShape 5"/>
          <p:cNvSpPr/>
          <p:nvPr/>
        </p:nvSpPr>
        <p:spPr>
          <a:xfrm>
            <a:off x="2540748" y="424995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7" name="CustomShape 6"/>
          <p:cNvSpPr/>
          <p:nvPr/>
        </p:nvSpPr>
        <p:spPr>
          <a:xfrm>
            <a:off x="913643" y="136199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96,4%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35852D38-75E5-4A4E-8EAE-B31B90B9FA2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1020932" y="160932"/>
            <a:ext cx="7961520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безвозмездных поступлений за 2025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7786000" y="2531850"/>
            <a:ext cx="630086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CustomShape 4"/>
          <p:cNvSpPr/>
          <p:nvPr/>
        </p:nvSpPr>
        <p:spPr>
          <a:xfrm>
            <a:off x="7763622" y="3349410"/>
            <a:ext cx="674842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95,5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3" name="CustomShape 5"/>
          <p:cNvSpPr/>
          <p:nvPr/>
        </p:nvSpPr>
        <p:spPr>
          <a:xfrm>
            <a:off x="7790310" y="4166970"/>
            <a:ext cx="674842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98,8%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CustomShape 6"/>
          <p:cNvSpPr/>
          <p:nvPr/>
        </p:nvSpPr>
        <p:spPr>
          <a:xfrm>
            <a:off x="7741244" y="1699890"/>
            <a:ext cx="674842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99,5%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95898337"/>
              </p:ext>
            </p:extLst>
          </p:nvPr>
        </p:nvGraphicFramePr>
        <p:xfrm>
          <a:off x="200416" y="1397000"/>
          <a:ext cx="7585584" cy="462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B9B00F72-7134-4835-BF72-E018541962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888240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1020933" y="165660"/>
            <a:ext cx="7892248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324001" y="1557360"/>
            <a:ext cx="851220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2025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году в бюджет городского округа Красноуфимск уплачено отдельных налогов в расчете на одного жителя: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324000" y="2639384"/>
            <a:ext cx="1943280" cy="53514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20,0</a:t>
            </a:r>
            <a:r>
              <a:rPr lang="en-US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тыс. рублей</a:t>
            </a:r>
          </a:p>
        </p:txBody>
      </p:sp>
      <p:sp>
        <p:nvSpPr>
          <p:cNvPr id="359" name="CustomShape 4"/>
          <p:cNvSpPr/>
          <p:nvPr/>
        </p:nvSpPr>
        <p:spPr>
          <a:xfrm>
            <a:off x="324000" y="3388990"/>
            <a:ext cx="1943280" cy="9432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2,1 тыс. рублей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60" name="CustomShape 5"/>
          <p:cNvSpPr/>
          <p:nvPr/>
        </p:nvSpPr>
        <p:spPr>
          <a:xfrm>
            <a:off x="307800" y="4546656"/>
            <a:ext cx="1943280" cy="4320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0,3 тыс. рублей</a:t>
            </a:r>
          </a:p>
        </p:txBody>
      </p:sp>
      <p:sp>
        <p:nvSpPr>
          <p:cNvPr id="361" name="CustomShape 6"/>
          <p:cNvSpPr/>
          <p:nvPr/>
        </p:nvSpPr>
        <p:spPr>
          <a:xfrm>
            <a:off x="307800" y="5193122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0,4 тыс. рублей</a:t>
            </a:r>
          </a:p>
        </p:txBody>
      </p:sp>
      <p:sp>
        <p:nvSpPr>
          <p:cNvPr id="362" name="CustomShape 7"/>
          <p:cNvSpPr/>
          <p:nvPr/>
        </p:nvSpPr>
        <p:spPr>
          <a:xfrm>
            <a:off x="2413079" y="2639384"/>
            <a:ext cx="6406921" cy="53514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налога  на доходы физических лиц</a:t>
            </a:r>
          </a:p>
        </p:txBody>
      </p:sp>
      <p:sp>
        <p:nvSpPr>
          <p:cNvPr id="363" name="CustomShape 8"/>
          <p:cNvSpPr/>
          <p:nvPr/>
        </p:nvSpPr>
        <p:spPr>
          <a:xfrm>
            <a:off x="2413079" y="3240622"/>
            <a:ext cx="6406920" cy="943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lnSpc>
                <a:spcPct val="100000"/>
              </a:lnSpc>
              <a:buClr>
                <a:srgbClr val="262626"/>
              </a:buClr>
            </a:pPr>
            <a:r>
              <a:rPr lang="ru-RU" sz="1600" b="1" strike="noStrike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налогов, взимаемых в связи с применением специальных налоговых режимов (упрощенная система налогообложения, патентная система налогообложения, единый налог на вмененный доход)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64" name="CustomShape 9"/>
          <p:cNvSpPr/>
          <p:nvPr/>
        </p:nvSpPr>
        <p:spPr>
          <a:xfrm>
            <a:off x="2413081" y="4546656"/>
            <a:ext cx="6423120" cy="4320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земельного налога</a:t>
            </a:r>
          </a:p>
        </p:txBody>
      </p:sp>
      <p:sp>
        <p:nvSpPr>
          <p:cNvPr id="365" name="CustomShape 10"/>
          <p:cNvSpPr/>
          <p:nvPr/>
        </p:nvSpPr>
        <p:spPr>
          <a:xfrm>
            <a:off x="2413080" y="5193121"/>
            <a:ext cx="6423120" cy="714599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налога на имущество физических лиц</a:t>
            </a:r>
          </a:p>
        </p:txBody>
      </p:sp>
      <p:pic>
        <p:nvPicPr>
          <p:cNvPr id="13" name="Рисунок 7" descr="1410339261_allday_10.jpg">
            <a:extLst>
              <a:ext uri="{FF2B5EF4-FFF2-40B4-BE49-F238E27FC236}">
                <a16:creationId xmlns:a16="http://schemas.microsoft.com/office/drawing/2014/main" id="{5D165E5A-2658-485B-B65D-3B455623440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2736000" y="3075840"/>
            <a:ext cx="3656160" cy="820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РАСХОДЫ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1162712" y="109368"/>
            <a:ext cx="781974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Бюджет города в 2025 году сохранил социальную направленность. </a:t>
            </a:r>
          </a:p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Расходы на  образование, культуру, социальную политику, физическую культуру и спорт составляют  2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560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,0 млн. руб. или  72,1 %  к общей сумме расходов бюджета.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eelawadee UI Semilight" panose="020B0402040204020203" pitchFamily="34" charset="-34"/>
            </a:endParaRPr>
          </a:p>
        </p:txBody>
      </p:sp>
      <p:graphicFrame>
        <p:nvGraphicFramePr>
          <p:cNvPr id="370" name="Диаграмма 371"/>
          <p:cNvGraphicFramePr/>
          <p:nvPr/>
        </p:nvGraphicFramePr>
        <p:xfrm>
          <a:off x="216360" y="3384000"/>
          <a:ext cx="8710920" cy="295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/>
          </p:nvPr>
        </p:nvGraphicFramePr>
        <p:xfrm>
          <a:off x="358140" y="1435328"/>
          <a:ext cx="8519160" cy="487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A6655CA4-AA1D-4134-9673-3C8B1DB193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551159-CCC3-451E-BDDB-0DFC42D8B93F}"/>
              </a:ext>
            </a:extLst>
          </p:cNvPr>
          <p:cNvGraphicFramePr/>
          <p:nvPr>
            <p:extLst/>
          </p:nvPr>
        </p:nvGraphicFramePr>
        <p:xfrm>
          <a:off x="152669" y="1278383"/>
          <a:ext cx="8829783" cy="5141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1" name="CustomShape 1"/>
          <p:cNvSpPr/>
          <p:nvPr/>
        </p:nvSpPr>
        <p:spPr>
          <a:xfrm>
            <a:off x="7575480" y="928800"/>
            <a:ext cx="6998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FFFFF"/>
                </a:solidFill>
                <a:latin typeface="Georgia"/>
                <a:ea typeface="DejaVu Sans"/>
              </a:rPr>
              <a:t>64,9 %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1311378" y="438207"/>
            <a:ext cx="7434269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Структура расходов бюджета ГО Красноуфимск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 2025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75" name="CustomShape 3"/>
          <p:cNvSpPr/>
          <p:nvPr/>
        </p:nvSpPr>
        <p:spPr>
          <a:xfrm>
            <a:off x="8262756" y="1484306"/>
            <a:ext cx="860078" cy="44637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5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56,7%</a:t>
            </a:r>
          </a:p>
          <a:p>
            <a:pPr>
              <a:lnSpc>
                <a:spcPct val="100000"/>
              </a:lnSpc>
            </a:pPr>
            <a:endParaRPr lang="ru-RU" sz="165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12,4</a:t>
            </a:r>
            <a:r>
              <a:rPr lang="ru-RU" sz="165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</a:p>
          <a:p>
            <a:pPr>
              <a:lnSpc>
                <a:spcPct val="100000"/>
              </a:lnSpc>
            </a:pPr>
            <a:endParaRPr lang="ru-RU" sz="165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9,9%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4,5%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6,8%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4,1%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4,9%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0,6%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0,05%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0,05%</a:t>
            </a: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066F1DC0-24E1-4406-B859-63AF6336400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67714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Рисунок 1"/>
          <p:cNvPicPr/>
          <p:nvPr/>
        </p:nvPicPr>
        <p:blipFill>
          <a:blip r:embed="rId2"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76" name="Table 1"/>
          <p:cNvGraphicFramePr/>
          <p:nvPr>
            <p:extLst/>
          </p:nvPr>
        </p:nvGraphicFramePr>
        <p:xfrm>
          <a:off x="179280" y="1163520"/>
          <a:ext cx="8814407" cy="5523117"/>
        </p:xfrm>
        <a:graphic>
          <a:graphicData uri="http://schemas.openxmlformats.org/drawingml/2006/table">
            <a:tbl>
              <a:tblPr/>
              <a:tblGrid>
                <a:gridCol w="4879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373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раздела расходов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год, млн. руб., факт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 млн. руб., факт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14">
                <a:tc>
                  <a:txBody>
                    <a:bodyPr/>
                    <a:lstStyle/>
                    <a:p>
                      <a:pPr marL="343080" indent="-341640"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Всего расходы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3 079,5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3 551</a:t>
                      </a: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Общегосударственные вопросы 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194,8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174,2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3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21,3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Национальная экономика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264,0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350,9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9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Жилищно-коммунальное хозяйство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230,4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440,7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Охрана окружающей среды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1,3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2,5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Образование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1 816,4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2 015,7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Культура, кинематография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191,4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240,1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Социальная политика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223,2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158,5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Физическая культура и спорт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140,9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145,7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Средства массовой информации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2,2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2,0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77" name="CustomShape 2"/>
          <p:cNvSpPr/>
          <p:nvPr/>
        </p:nvSpPr>
        <p:spPr>
          <a:xfrm>
            <a:off x="963720" y="160932"/>
            <a:ext cx="802996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по разделам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172967" y="1373998"/>
            <a:ext cx="8784000" cy="246075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органов местного самоуправления, ц/бухгалтерия  – 139,4 млн. руб.</a:t>
            </a: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Расходы, связанные с муниципальной собственностью (в т.ч. приобретение, содержание и ремонт муниципального имущества, постановка на кадастровый учет, снос (демонтаж) аварийных зданий (сооружений)) – 13,9 млн. руб.</a:t>
            </a:r>
          </a:p>
        </p:txBody>
      </p:sp>
      <p:sp>
        <p:nvSpPr>
          <p:cNvPr id="380" name="CustomShape 2"/>
          <p:cNvSpPr/>
          <p:nvPr/>
        </p:nvSpPr>
        <p:spPr>
          <a:xfrm>
            <a:off x="963720" y="155805"/>
            <a:ext cx="7999560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Общегосударственные вопросы</a:t>
            </a:r>
            <a:endParaRPr lang="ru-RU" sz="22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</a:t>
            </a:r>
            <a:r>
              <a:rPr lang="en-US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174,3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 (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2024 год –</a:t>
            </a:r>
            <a:r>
              <a:rPr lang="en-US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194,8 млн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2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45189EB-B459-4DAC-A49C-3A18568F2026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A005C-136E-46FD-8AE4-ABDAB72BE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9" y="3834756"/>
            <a:ext cx="8754801" cy="283413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170402" y="-584932"/>
            <a:ext cx="8793420" cy="744673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0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отдела Единая Диспетчерская Служба – 11,0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АПК «Безопасный город на территории ГО Красноуфимск» – 3,0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по пожарной безопасности – 2,9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правопорядка,  профилактическая работа и патриотическое воспитание молодежи – 0,6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Реконструкция, развитие и обслуживание автоматизированной системы централизованного оповещения  – 1,6 млн. руб.</a:t>
            </a:r>
          </a:p>
        </p:txBody>
      </p:sp>
      <p:sp>
        <p:nvSpPr>
          <p:cNvPr id="385" name="CustomShape 2"/>
          <p:cNvSpPr/>
          <p:nvPr/>
        </p:nvSpPr>
        <p:spPr>
          <a:xfrm>
            <a:off x="980347" y="178688"/>
            <a:ext cx="7984373" cy="113731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ациональная безопасность и правоохранительная деятельность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21,3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– 14,9 млн.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B326B79D-DA9D-4530-884F-128BC8278C2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263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ustomShape 1"/>
          <p:cNvSpPr/>
          <p:nvPr/>
        </p:nvSpPr>
        <p:spPr>
          <a:xfrm>
            <a:off x="0" y="142704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388" name="CustomShape 3"/>
          <p:cNvSpPr/>
          <p:nvPr/>
        </p:nvSpPr>
        <p:spPr>
          <a:xfrm>
            <a:off x="252360" y="3791520"/>
            <a:ext cx="8639280" cy="638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389" name="CustomShape 4"/>
          <p:cNvSpPr/>
          <p:nvPr/>
        </p:nvSpPr>
        <p:spPr>
          <a:xfrm>
            <a:off x="1071720" y="212448"/>
            <a:ext cx="7954585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350,9 млн. руб. (факт 2024 год – 264 млн.  руб.)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91" name="CustomShape 5"/>
          <p:cNvSpPr/>
          <p:nvPr/>
        </p:nvSpPr>
        <p:spPr>
          <a:xfrm>
            <a:off x="256924" y="1590330"/>
            <a:ext cx="8616960" cy="501530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Дорожный фонд – факт 2025 г. – 307,1 млн. руб. (факт 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– 253,9 млн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800" b="1" u="sng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 ремонт объектов дорожного хозяйства – 240,0 млн. руб. 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Устройство и обустройство объектов дорожного хозяйства (устройство остановок, изготовление и установка новых остановочных комплексов, устройство тротуаров) – 15,1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Ремонт дворовых проездов МКД – 26,8 млн. руб.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trike="noStrike" spc="-1" dirty="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Программа Дом-Школа-Дом – 9,7 млн. руб.</a:t>
            </a:r>
            <a:endParaRPr lang="ru-RU" sz="2800" strike="noStrike" spc="-1" dirty="0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0" name="Рисунок 1">
            <a:extLst>
              <a:ext uri="{FF2B5EF4-FFF2-40B4-BE49-F238E27FC236}">
                <a16:creationId xmlns:a16="http://schemas.microsoft.com/office/drawing/2014/main" id="{0ABAA6AB-7A23-47E5-B259-A1528754F66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0" y="148428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1" name="CustomShape 3"/>
          <p:cNvSpPr/>
          <p:nvPr/>
        </p:nvSpPr>
        <p:spPr>
          <a:xfrm>
            <a:off x="169682" y="-1342725"/>
            <a:ext cx="8803196" cy="920106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Отлов и содержание животных без владельцев – 3,3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водозащитной дамбы №3, содержание дамб – 25,3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Транспортное обслуживание населения – 11,2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Поддержка садоводческих товариществ – 0,3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субсидий муниципальному фонду поддержки предпринимательства – 0,4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Услуги муниципальной бани – 0,8 млн. руб.</a:t>
            </a:r>
          </a:p>
          <a:p>
            <a:pPr marL="108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0" name="CustomShape 4"/>
          <p:cNvSpPr/>
          <p:nvPr/>
        </p:nvSpPr>
        <p:spPr>
          <a:xfrm>
            <a:off x="965184" y="176936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350,9 млн. руб. (факт 2024 год – 264 млн.  руб.)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1" name="Рисунок 1">
            <a:extLst>
              <a:ext uri="{FF2B5EF4-FFF2-40B4-BE49-F238E27FC236}">
                <a16:creationId xmlns:a16="http://schemas.microsoft.com/office/drawing/2014/main" id="{D22C2306-EB86-4FBF-A62F-6D644BF919BD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47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ustomShape 1"/>
          <p:cNvSpPr/>
          <p:nvPr/>
        </p:nvSpPr>
        <p:spPr>
          <a:xfrm>
            <a:off x="965184" y="178688"/>
            <a:ext cx="8008414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Жилищное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25,3 млн.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– 25,6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05" name="CustomShape 2"/>
          <p:cNvSpPr/>
          <p:nvPr/>
        </p:nvSpPr>
        <p:spPr>
          <a:xfrm>
            <a:off x="252595" y="1565456"/>
            <a:ext cx="8622241" cy="4522861"/>
          </a:xfrm>
          <a:prstGeom prst="rect">
            <a:avLst/>
          </a:prstGeom>
          <a:solidFill>
            <a:srgbClr val="C5D1D7">
              <a:alpha val="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Переселение граждан из аварийного жилищного фонда – 12,6 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Взносы на капитальный ремонт многоквартирных домов – 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2,5 млн</a:t>
            </a:r>
            <a:r>
              <a:rPr lang="ru-RU" sz="2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Ремонт муниципального жилья – 1,6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Тех. присоединение к электрическим сетям вновь построенного жилого дома по ул. </a:t>
            </a:r>
            <a:r>
              <a:rPr lang="ru-RU" sz="2800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Мизерова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30 – 8,3 млн. руб.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EFD7973C-28AF-4EB6-A716-9B7FEC0239E3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1071720" y="239190"/>
            <a:ext cx="7808040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Коммунальное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 2025 год 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181,2 млн.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62,4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170402" y="1562214"/>
            <a:ext cx="8747280" cy="4553639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Строительство и р</a:t>
            </a:r>
            <a:r>
              <a:rPr lang="ru-RU" sz="2400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емонт сетей водоснабжения и водоотведения – 79,8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</a:t>
            </a:r>
            <a:r>
              <a:rPr lang="ru-RU" sz="2400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Строительство </a:t>
            </a:r>
            <a:r>
              <a:rPr lang="ru-RU" sz="2400" spc="-1" dirty="0" err="1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блочно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модульной котельной ул. </a:t>
            </a:r>
            <a:r>
              <a:rPr lang="ru-RU" sz="2400" spc="-1" dirty="0" err="1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Мизерова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30 в сумме 8,1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Замена и установка новых светильников уличного освещения  – 12,8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Liberation Serif" panose="02020603050405020304" pitchFamily="18" charset="0"/>
                <a:ea typeface="Times New Roman" panose="02020603050405020304" pitchFamily="18" charset="0"/>
              </a:rPr>
              <a:t>Приобретение коммунальной техники-11,1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Меры соц. поддержки по частичному освобождению от платы за коммунальные услуги -27,1 млн. руб.</a:t>
            </a:r>
          </a:p>
          <a:p>
            <a:pPr>
              <a:spcAft>
                <a:spcPts val="1200"/>
              </a:spcAft>
            </a:pPr>
            <a:endParaRPr lang="ru-RU" sz="240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12" name="CustomShape 3"/>
          <p:cNvSpPr/>
          <p:nvPr/>
        </p:nvSpPr>
        <p:spPr>
          <a:xfrm>
            <a:off x="395280" y="1557360"/>
            <a:ext cx="874728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C82F6B8E-1350-4E20-8801-550727C8892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493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959" y="1549465"/>
            <a:ext cx="8739137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Уличное освещение – 12,9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Озеленение города – 8,6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скверов и площадей – 3,3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мест захоронений – 4,4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Площадки ТКО – 4,2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и ремонт уличных урн, устройство, содержание и ремонт детских игровых и спортивных площадок – 3,9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4843" y="214200"/>
            <a:ext cx="79891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Благоустройство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199,5 млн. руб. (факт 2024 год – 113,2 млн. руб.)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3A880BA0-DB21-4294-A647-83C90FB81E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903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2980B4-8039-43CC-914F-0FE6AAB796A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 rot="10800000" flipV="1">
            <a:off x="768096" y="1482897"/>
            <a:ext cx="7882128" cy="129593"/>
          </a:xfrm>
        </p:spPr>
        <p:txBody>
          <a:bodyPr/>
          <a:lstStyle/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</a:t>
            </a:r>
          </a:p>
          <a:p>
            <a:pPr marL="342900" indent="-342900"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Благоустройство     </a:t>
            </a: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                               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199,5 млн. руб.(факт 2024 год – 113,2 млн. руб.)</a:t>
            </a: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Восстановление (благоустройство) воинских захоронений – 4,1 млн. руб.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Благоустройство общественных территорий «Сквер по ул. Станционная» и «Нижний уровень набережной реки Уфа в городе Красноуфимск «Красный Яр» </a:t>
            </a: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</a:t>
            </a: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26,9 млн. руб. </a:t>
            </a:r>
            <a:endParaRPr lang="ru-RU" sz="25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комфортной городской среды благоустройство общественной территории </a:t>
            </a: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«Нижний уровень набережной реки Уфа в городе Красноуфимск «Красный Яр»</a:t>
            </a: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127,5 млн. руб. 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23E00AC3-D40F-4737-8B94-15347823E9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0327" y="229904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899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083" y="1560339"/>
            <a:ext cx="873886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Ликвидация объектов несанкционированного размещения отходов – 0,9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Обустройство и поддержание в надлежащем состоянии  источников нецентрализованного водоснабжения – 0,04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и проведение массовых экологических акций по очистке территории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0,35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мероприятий по борьбе с борщевиком Сосновского – 0,8 млн. руб.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951200E-C5D6-4228-BD96-A641E4B38009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4839" y="209102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188719" y="277932"/>
            <a:ext cx="77372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Охрана окружающей среды</a:t>
            </a:r>
          </a:p>
          <a:p>
            <a:r>
              <a:rPr lang="ru-RU" sz="2000" dirty="0"/>
              <a:t>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2,5 млн. руб. (факт 2024 год – 1,8 млн. руб.)</a:t>
            </a:r>
          </a:p>
        </p:txBody>
      </p:sp>
    </p:spTree>
    <p:extLst>
      <p:ext uri="{BB962C8B-B14F-4D97-AF65-F5344CB8AC3E}">
        <p14:creationId xmlns:p14="http://schemas.microsoft.com/office/powerpoint/2010/main" val="184941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083" y="1569216"/>
            <a:ext cx="87745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Дошкольное образование Факт 2025 г. - 594,3 млн. руб.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(Факт 2024 г. </a:t>
            </a:r>
            <a:r>
              <a:rPr lang="en-US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504,4 млн. руб.)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деятельности дошкольных организаций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585,6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2,7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Уральская инженерная школа — 0,4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Служба ранней помощи — 0,6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5656" y="214200"/>
            <a:ext cx="775933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2 015,7 млн. руб. (факт 2024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816,4 млн. руб.)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5D281833-CC9E-4C40-8AAA-F93C13B6850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14200"/>
            <a:ext cx="800073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587379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828" y="1495243"/>
            <a:ext cx="8708343" cy="4708981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деятельности общеобразовательных организаций – 789,4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1,4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Оборудование спортивных площадок— 36,8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Ежемесячное денежное вознаграждение за классное руководство педагогическим работникам  – 42,8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школы № 2 – 26,0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7018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Общее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г. – 983,7 млн. руб. (факт 2024 г. – 951,9 млн.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1E922301-7D35-4484-844B-74071B41E31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60449" y="145944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0696" y="206656"/>
            <a:ext cx="647128" cy="8357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8814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67" y="1560338"/>
            <a:ext cx="879770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предоставления дополнительного образования – 72,7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Персонифицированное финансирование дополнительного образования детей – 10,6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«МБУ ДО ДШИ имени П.И. Осокина» –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Оснащение МБУ ДО ДШИ имени П.И. Осокина музыкальными инструментами, оборудованием и учебными материалами  - 3,9 млн. руб.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214200"/>
            <a:ext cx="77378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Дополнительное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135,3 млн. руб. (факт 2024 год – 103 млн.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0DE42F4F-6BBB-4EB1-AB73-72B9EC17EE5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2210" y="227360"/>
            <a:ext cx="760824" cy="9230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257608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69" y="1563420"/>
            <a:ext cx="8709965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МАУ «Центр творчества детей и молодежи»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23,7млн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МБУ «Патриот» - 5,4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Молодежная биржа труда – 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мероприятий по военно- патриотическому воспитанию молодежи – 1,6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здания МЦ «Космос» – 3,5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6656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 год – 49,3 млн. руб. (факт 2024 год – 54,6 млн. руб.)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73238D7D-8A65-4022-B3E0-1DB93A3322E0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9837" y="171360"/>
            <a:ext cx="841883" cy="110172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56046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560339"/>
            <a:ext cx="8736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приведение в соответствие с требованиями пожарной безопасности и санитарного законодательства зданий образовательных организаций – 37,3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Антитеррористическая безопасность образовательных учреждений  - 45,4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отдых и оздоровление детей – 43,4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Быстровозводимое модульное здание в МАУ «ЗОЛ для детей «Чайка» – 53,4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муниципальных мероприятий в сфере образования – 2,6 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1420" y="280130"/>
            <a:ext cx="7694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Другие вопросы в области образования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253,2 млн. руб. (факт 2024 год – 202,5 млн. руб.)</a:t>
            </a:r>
            <a:endParaRPr lang="ru-RU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DC59AB0-7CBD-4292-8351-3E92A58132D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9326" y="171360"/>
            <a:ext cx="785516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1785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524" y="1560339"/>
            <a:ext cx="88049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организацию деятельности учреждений культуры – 153,4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– 8,1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Охрана культурного наследия – 5,4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материально-технической базы учреждений культуры – 16,1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модельных муниципальных библиотек – 15,2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20010"/>
            <a:ext cx="77894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 год – 240,1 млн. руб. (факт 2024 год – 191,4 млн.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3BF306D-E851-4D11-A6DF-6E6488BB12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20010"/>
            <a:ext cx="901318" cy="1078438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426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325" y="1560338"/>
            <a:ext cx="880427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Выплаты почетным гражданам  города – 0,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24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Субсидии и компенсации гражданам на оплату ЖКУ – 1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33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Социальные выплаты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молодым семьям – 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1,2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Социальные выплаты гражданам, имеющих трех и более детей, взамен земельного участка – 3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4842" y="169810"/>
            <a:ext cx="8018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158,5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(факт 202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CD536C79-7E04-4E99-B675-BE0137978B9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9325" y="169810"/>
            <a:ext cx="937917" cy="114611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1905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348800"/>
            <a:ext cx="857290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в сфере физической культуры и спорта – 2,2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материально-технической базы – 2,9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Учреждения физической культуры и спорта – 133,7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Направление спортсменов на официальные спортивные мероприятия – 1,6 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169810"/>
            <a:ext cx="77060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Физическая культура и спорт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45,7 млн. руб. (факт 2024 год – 140,9 млн. руб.) 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39249610-E9D5-4AE5-A9E3-784063D17F1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24682" y="16981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4682" y="175028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045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86441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МАУ газета «Вперед» Факт  2025 г. – 2,0 млн. руб. (Факт 2024 г. – 2,2 млн. руб.)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муниципального долга: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</a:t>
            </a:r>
            <a:r>
              <a:rPr lang="en-US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0,006 млн. руб. (Факт 2024</a:t>
            </a:r>
            <a:r>
              <a:rPr lang="en-US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0,02 млн. руб.)</a:t>
            </a: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F3E939CA-D5AE-40E9-B67F-CCFBB55844F8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4838" y="171360"/>
            <a:ext cx="902404" cy="11445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907206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70401" y="1393793"/>
            <a:ext cx="4401597" cy="499812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2880" algn="ctr">
              <a:lnSpc>
                <a:spcPct val="100000"/>
              </a:lnSpc>
              <a:spcBef>
                <a:spcPts val="581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Бюджет ГО Красноуфимск исполнялся на основе  13 муниципальных программ, охватывающих все основные сферы расходов бюджета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4572000" y="1393794"/>
            <a:ext cx="4401598" cy="499812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6000"/>
          </a:bodyPr>
          <a:lstStyle/>
          <a:p>
            <a:pPr marL="274320">
              <a:lnSpc>
                <a:spcPct val="100000"/>
              </a:lnSpc>
              <a:spcBef>
                <a:spcPts val="56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Непрограммные расходы в 2025 году составили 0,9 %: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Думы ГО Красноуфимск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Ревизионной комиссии ГО Красноуфимск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резервного фонда Администрации ГО Красноуфимск, резервного фонда </a:t>
            </a:r>
            <a:r>
              <a:rPr lang="ru-RU" sz="20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Правительства Свердловской области</a:t>
            </a:r>
            <a:endParaRPr lang="ru-RU" sz="2000" b="0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муниципальной системы закупок</a:t>
            </a: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программных, ИТ ресурсов бюджетного процесса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D11BE81E-AD10-4908-B55A-DE849C28FEF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" name="Table 1"/>
          <p:cNvGraphicFramePr/>
          <p:nvPr>
            <p:extLst>
              <p:ext uri="{D42A27DB-BD31-4B8C-83A1-F6EECF244321}">
                <p14:modId xmlns:p14="http://schemas.microsoft.com/office/powerpoint/2010/main" val="2714680096"/>
              </p:ext>
            </p:extLst>
          </p:nvPr>
        </p:nvGraphicFramePr>
        <p:xfrm>
          <a:off x="170402" y="1017263"/>
          <a:ext cx="8803194" cy="5584230"/>
        </p:xfrm>
        <a:graphic>
          <a:graphicData uri="http://schemas.openxmlformats.org/drawingml/2006/table">
            <a:tbl>
              <a:tblPr/>
              <a:tblGrid>
                <a:gridCol w="580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9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2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719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№ 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и обеспечение эффективности деятельности администрации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156,6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155,3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4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и модернизация жилищно-коммунального и дорожного хозяйства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781,2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727,7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93,2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Управление муниципальными финансами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Управление муниципальной собственностью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59,1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системы образования в городском округе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1 892,8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1 885,0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молодежной политики в городском округе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48,3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48,3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культуры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296,0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293,7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916295"/>
                  </a:ext>
                </a:extLst>
              </a:tr>
            </a:tbl>
          </a:graphicData>
        </a:graphic>
      </p:graphicFrame>
      <p:sp>
        <p:nvSpPr>
          <p:cNvPr id="482" name="CustomShape 2"/>
          <p:cNvSpPr/>
          <p:nvPr/>
        </p:nvSpPr>
        <p:spPr>
          <a:xfrm>
            <a:off x="1071720" y="214200"/>
            <a:ext cx="7818405" cy="5217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Муниципальные программы 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5D2465E-FE85-47E9-9542-CAE58AC19EB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" name="Table 1"/>
          <p:cNvGraphicFramePr/>
          <p:nvPr>
            <p:extLst>
              <p:ext uri="{D42A27DB-BD31-4B8C-83A1-F6EECF244321}">
                <p14:modId xmlns:p14="http://schemas.microsoft.com/office/powerpoint/2010/main" val="222310934"/>
              </p:ext>
            </p:extLst>
          </p:nvPr>
        </p:nvGraphicFramePr>
        <p:xfrm>
          <a:off x="170402" y="1258527"/>
          <a:ext cx="8826114" cy="5400320"/>
        </p:xfrm>
        <a:graphic>
          <a:graphicData uri="http://schemas.openxmlformats.org/drawingml/2006/table">
            <a:tbl>
              <a:tblPr/>
              <a:tblGrid>
                <a:gridCol w="469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0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7032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 план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r>
                        <a:rPr lang="ru-RU" sz="1200" b="1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физической культуры и спорта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109</a:t>
                      </a: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109,6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Социальная поддержка населения 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96,0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Обеспечение безопасности  жизнедеятельности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населения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Формирование современной городской среды на территории ГО Красноуфимск на 2018-2027 годы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197,0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181,2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751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Программа по энергосбережению и повышению энергетической эффективности в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ГО Красноуфимск 2021-2030 годы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62,4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751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"Льготное технологическое присоединение к сетям холодного водоснабжения и водоотведения для физических лиц на территории ГО Красноуфимск"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761897"/>
                  </a:ext>
                </a:extLst>
              </a:tr>
              <a:tr h="403250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14. 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Всего расходов по муниципальным программам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3 611,9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3 519,4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97,4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ustomShape 2"/>
          <p:cNvSpPr/>
          <p:nvPr/>
        </p:nvSpPr>
        <p:spPr>
          <a:xfrm>
            <a:off x="1071720" y="214200"/>
            <a:ext cx="7818405" cy="5217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Муниципальные программы 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BE86DE4-3717-4841-9807-A15766BC6C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88" name="CustomShape 2"/>
          <p:cNvSpPr/>
          <p:nvPr/>
        </p:nvSpPr>
        <p:spPr>
          <a:xfrm>
            <a:off x="363794" y="1376516"/>
            <a:ext cx="8239126" cy="504608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доступности качественного общего образования, соответствующего требованиям современного социально-экономического развития городского округа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доступности качественных образовательных услуг в сфере дополнительного образования в городском округе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сохранения здоровья и развития детей в городском округе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развитие системы патриотического воспитания несовершеннолетних городского округа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достижения 100-процентной доступности дошкольного образования для детей в возрасте от 3 до 7 лет;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приведение материально-технической базы образовательных организаций городского округа Красноуфимск в соответствие с современными требованиями к условиям реализации федеральных государственных образовательных стандартов;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муниципальных  мероприятий в сфере образования.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3A7BD0D-BAA1-4F82-8481-A011FB32AC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285840" y="1304280"/>
            <a:ext cx="8207640" cy="304553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Муниципальный орган управления образованием Управление образованием городского округа Красноуфимск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1.</a:t>
            </a:r>
            <a:r>
              <a:rPr lang="ru-RU" sz="1600" b="0" i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“Развитие системы дошкольного образования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2. “Развитие системы общего образования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3. “Развитие системы дополнительного образования, отдыха и оздоровления детей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4. “Укрепление и развитие материально-технической базы образовательных организаций городского округа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5. “Обеспечение  реализации муниципальной программы городского округа Красноуфимск "Развитие системы образования в городском округе Красноуфимск в 2014 – 2028 годах“.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492" name="CustomShape 3"/>
          <p:cNvSpPr/>
          <p:nvPr/>
        </p:nvSpPr>
        <p:spPr>
          <a:xfrm>
            <a:off x="282024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47559844"/>
              </p:ext>
            </p:extLst>
          </p:nvPr>
        </p:nvGraphicFramePr>
        <p:xfrm>
          <a:off x="285840" y="4217157"/>
          <a:ext cx="8598853" cy="21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4250D9C8-C0FC-4CA9-BABD-C88DB5469B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" name="Table 1"/>
          <p:cNvGraphicFramePr/>
          <p:nvPr>
            <p:extLst>
              <p:ext uri="{D42A27DB-BD31-4B8C-83A1-F6EECF244321}">
                <p14:modId xmlns:p14="http://schemas.microsoft.com/office/powerpoint/2010/main" val="136973825"/>
              </p:ext>
            </p:extLst>
          </p:nvPr>
        </p:nvGraphicFramePr>
        <p:xfrm>
          <a:off x="182880" y="1296001"/>
          <a:ext cx="8778240" cy="5120640"/>
        </p:xfrm>
        <a:graphic>
          <a:graphicData uri="http://schemas.openxmlformats.org/drawingml/2006/table">
            <a:tbl>
              <a:tblPr/>
              <a:tblGrid>
                <a:gridCol w="52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2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2024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Обеспеченность доступности дошкольного образования для детей в возрасте от 3 до 7 лет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детей школьного возраста в муниципальных общеобразовательных организациях ГО Красноуфимск образовательными услугами в рамках Государственного образовательного стандарта и Федерального государственного образовательного стандарта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организованным горячим питанием учащихся общеобразовательных организаций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98,8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детей в возрасте от 5 до 18 лет, обучающихся по дополнительным образовательным программам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88,7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92,3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92,3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детей и подростков ГО Красноуфимск, получивших услуги по организации отдыха и оздоровления, от общей  численности детей школьного возраста городского округа Красноуфимск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17,5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17,9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17,9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зданий муниципальных образовательных организаций, требующих капитального ремонта, приведения в соответствие с требованиями пожарной безопасности и санитарного законодательства 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6" name="CustomShape 2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9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12A5444-9362-4697-92EB-A7EA0D5A9B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107172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культуры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285840" y="1376280"/>
            <a:ext cx="82076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Духовно-нравственное развитие и реализация человеческого потенциала в условиях перехода к инновационному типу развития общества и экономики городского округа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ОМС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уполномоченный в сфере культуры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городской округ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1. «Развитие культуры и искусства»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2. «Развитие образования в сфере культуры и искусства»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3. «Обеспечение реализации муниципальной программы "Развитие культуры в городском округе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 до  2028 года».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83401637"/>
              </p:ext>
            </p:extLst>
          </p:nvPr>
        </p:nvGraphicFramePr>
        <p:xfrm>
          <a:off x="285840" y="3521797"/>
          <a:ext cx="8598853" cy="285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2E64786-E302-49D9-B3B6-FBD82080C13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798415291"/>
              </p:ext>
            </p:extLst>
          </p:nvPr>
        </p:nvGraphicFramePr>
        <p:xfrm>
          <a:off x="189440" y="1316801"/>
          <a:ext cx="8741200" cy="5102288"/>
        </p:xfrm>
        <a:graphic>
          <a:graphicData uri="http://schemas.openxmlformats.org/drawingml/2006/table">
            <a:tbl>
              <a:tblPr/>
              <a:tblGrid>
                <a:gridCol w="365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2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7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муниципальных учреждений культуры (филиалов)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(10)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(10)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Посещаемость населением мероприятий, проводимых Центром Культуры и Досуга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16 140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18 020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Число посещений культурных мероприятий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тыс. </a:t>
                      </a:r>
                      <a:r>
                        <a:rPr lang="ru-RU" sz="1600" b="0" strike="noStrike" spc="-1" dirty="0" err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посеще-ний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1 077,9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1 160,1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-794276" y="214200"/>
            <a:ext cx="864240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  Основные показатели по культуре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BE6B84-C09C-45FB-B473-11B22B5C39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1204621729"/>
              </p:ext>
            </p:extLst>
          </p:nvPr>
        </p:nvGraphicFramePr>
        <p:xfrm>
          <a:off x="179280" y="1297070"/>
          <a:ext cx="8792703" cy="5076569"/>
        </p:xfrm>
        <a:graphic>
          <a:graphicData uri="http://schemas.openxmlformats.org/drawingml/2006/table">
            <a:tbl>
              <a:tblPr/>
              <a:tblGrid>
                <a:gridCol w="36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обучающихся в учреждениях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дополнительного образования в сфере культуры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учащихся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423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413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Увеличение количества одаренных детей, участвовавших в творческих мероприятиях, по отношению  к общей численности детей, обучающихся в детской школе искусств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25,6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Среднемесячная заработная плата работников муниципальных учреждений культуры и искусства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рублей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63 546,58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76 073,76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708582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</a:t>
            </a: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по культуре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0504DDF-3FCF-4EBA-A3E9-6AF677D13B2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0358029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CustomShape 1"/>
          <p:cNvSpPr/>
          <p:nvPr/>
        </p:nvSpPr>
        <p:spPr>
          <a:xfrm>
            <a:off x="285840" y="1484280"/>
            <a:ext cx="8207640" cy="3045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успешной социализации и вовлечения молодежи в социально-экономическое развитие ГО Красноуфимск, обеспечение развития и максимального использования демографического, социального, экономического и гражданского потенциала молодых жителей ГО Красноуфимск.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   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«Молодежь ГО Красноуфимск»;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«Патриотическое воспитание граждан и подготовка молодежи городского округа Красноуфимск к военной службе»;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программы "Развитие молодежной политики в городском округе Красноуфимск».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08" name="CustomShape 2"/>
          <p:cNvSpPr/>
          <p:nvPr/>
        </p:nvSpPr>
        <p:spPr>
          <a:xfrm>
            <a:off x="1071720" y="368088"/>
            <a:ext cx="7847993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 «Развитие молодежной политики в городском округе Красноуфимск до 2028 года»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41898665"/>
              </p:ext>
            </p:extLst>
          </p:nvPr>
        </p:nvGraphicFramePr>
        <p:xfrm>
          <a:off x="285840" y="4326340"/>
          <a:ext cx="8598853" cy="205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F8493251-1710-4BCF-9316-6BE41BF8C43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" name="Table 1"/>
          <p:cNvGraphicFramePr/>
          <p:nvPr>
            <p:extLst>
              <p:ext uri="{D42A27DB-BD31-4B8C-83A1-F6EECF244321}">
                <p14:modId xmlns:p14="http://schemas.microsoft.com/office/powerpoint/2010/main" val="4074695220"/>
              </p:ext>
            </p:extLst>
          </p:nvPr>
        </p:nvGraphicFramePr>
        <p:xfrm>
          <a:off x="179280" y="1484280"/>
          <a:ext cx="8789356" cy="4841364"/>
        </p:xfrm>
        <a:graphic>
          <a:graphicData uri="http://schemas.openxmlformats.org/drawingml/2006/table">
            <a:tbl>
              <a:tblPr/>
              <a:tblGrid>
                <a:gridCol w="588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4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2024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граждан, в возрасте 14-35 лет, вовлеченных в развивающие формы досуга, социально-полезную деятельность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66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57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76,4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 в возрасте (14-35 лет), участвующих в деятельности патриотических молодежных объединений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4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Доли граждан допризывного возраста (15-18 лет), проходящих подготовку в оборонно-спортивных лагерях </a:t>
                      </a: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 числа обучающихся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38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38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трудоустроенных несовершеннолетних от общей численности проживающих в МО ГО Красноуфимск жителей в возрасте от 14 до 18 лет, трудоустроенных через Центр занятости населения и молодежную биржу труда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9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22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8,3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молодежи в возрасте (14-35 лет), принявших участие в мероприятиях, направленных на гармонизации межнациональных и межконфессиональных отношений, профилактику экстремизма и укрепления толерантности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3" name="CustomShape 2"/>
          <p:cNvSpPr/>
          <p:nvPr/>
        </p:nvSpPr>
        <p:spPr>
          <a:xfrm>
            <a:off x="965184" y="332576"/>
            <a:ext cx="8003452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 «Развитие молодежной политики в городском округе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2028 года»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285840" y="1273320"/>
            <a:ext cx="86774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оздание условий для развития физической культуры и спорта в городском округе Красноуфимск, в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т.ч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для лиц с ограниченными возможностями здоровья и инвалидов, совершенствование системы спорта высших достижений, способствующей успешному выступлению спортсменов городского округа Красноуфимск на областных, региональных и всероссийских соревнованиях;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оздание условий, обеспечивающих доступность к спортивной инфраструктуре городского округа Красноуфимск.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подпрограмму: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Развитие физической культуры и спорта городского округа Красноуфимск»</a:t>
            </a: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1071720" y="368088"/>
            <a:ext cx="780878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«Развитие физической культуры и спорта городского округа Красноуфимск 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17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965406859"/>
              </p:ext>
            </p:extLst>
          </p:nvPr>
        </p:nvGraphicFramePr>
        <p:xfrm>
          <a:off x="285840" y="3945699"/>
          <a:ext cx="8598853" cy="243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0FBB69E-16BE-421B-A89A-03C2ABCDE25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0" name="Table 1"/>
          <p:cNvGraphicFramePr/>
          <p:nvPr>
            <p:extLst>
              <p:ext uri="{D42A27DB-BD31-4B8C-83A1-F6EECF244321}">
                <p14:modId xmlns:p14="http://schemas.microsoft.com/office/powerpoint/2010/main" val="884961268"/>
              </p:ext>
            </p:extLst>
          </p:nvPr>
        </p:nvGraphicFramePr>
        <p:xfrm>
          <a:off x="179279" y="1557360"/>
          <a:ext cx="8774939" cy="4833418"/>
        </p:xfrm>
        <a:graphic>
          <a:graphicData uri="http://schemas.openxmlformats.org/drawingml/2006/table">
            <a:tbl>
              <a:tblPr/>
              <a:tblGrid>
                <a:gridCol w="487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b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1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жителей городского округа Красноуфимск, систематически занимающихся физической культурой и спортом, в общей численности населения городского округа Красноуфимск в возрасте 3-79 лет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61,5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64,5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64,5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спортивно-массовых и физкультурно-оздоровительных мероприятий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359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медалей, завоеванных спортсменами городского округа Красноуфимск на официальных областных соревнованиях по видам спорта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281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281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Уровень обеспеченности населения спортивными сооружениями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исходя из единовременной пропускной способности объектов спорта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71,3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64,0</a:t>
                      </a: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64,0</a:t>
                      </a: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1" name="CustomShape 2"/>
          <p:cNvSpPr/>
          <p:nvPr/>
        </p:nvSpPr>
        <p:spPr>
          <a:xfrm>
            <a:off x="1071720" y="368088"/>
            <a:ext cx="771389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«Развитие физической культуры и спорта городского округа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22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477DF0D-21F4-4CB6-9607-97E3D994F1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165380" y="1297586"/>
            <a:ext cx="8819860" cy="40150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Вовлечение максимального количества объектов муниципальной собственности в гражданско-правовой оборот.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стабильного уровня доходов местного бюджета от использования и приватизации муниципального имущества.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Вовлечение максимального количества земельных участков в хозяйственный оборот и обеспечение стабильного уровня доходов местного бюджета. 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условий для реализации мероприятий муниципальной программы в соответствии с установленными задачами. 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 местного самоуправления, уполномоченный в сфере управления муниципальным имуществом «Управление муниципальным имуществом городского округа Красноуфимск»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земельными ресурсами.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реализации муниципальной программы «Управление муниципальной собственностью городского округа Красноуфимск до 2028 года».</a:t>
            </a:r>
          </a:p>
        </p:txBody>
      </p:sp>
      <p:sp>
        <p:nvSpPr>
          <p:cNvPr id="525" name="CustomShape 2"/>
          <p:cNvSpPr/>
          <p:nvPr/>
        </p:nvSpPr>
        <p:spPr>
          <a:xfrm>
            <a:off x="974062" y="143176"/>
            <a:ext cx="799953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17416258"/>
              </p:ext>
            </p:extLst>
          </p:nvPr>
        </p:nvGraphicFramePr>
        <p:xfrm>
          <a:off x="392374" y="5078030"/>
          <a:ext cx="8598853" cy="1374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8F74822-E642-4FA3-BA91-93A987CF039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2294975031"/>
              </p:ext>
            </p:extLst>
          </p:nvPr>
        </p:nvGraphicFramePr>
        <p:xfrm>
          <a:off x="186214" y="1341124"/>
          <a:ext cx="8787383" cy="5031228"/>
        </p:xfrm>
        <a:graphic>
          <a:graphicData uri="http://schemas.openxmlformats.org/drawingml/2006/table">
            <a:tbl>
              <a:tblPr/>
              <a:tblGrid>
                <a:gridCol w="5851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39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4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объектов Реестра муниципального имущества), находящегося в муниципальной собственности городского округа Красноуфимск, в отношении которых осуществлена государственная регистрация прав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87%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4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выявленных объектов бесхозяйного имущества), на которые оформлено право муниципальной собственности городского округа Красноуфимск из числа выявленных объектов бесхозяйного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66%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сдачи в аренду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16,6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10,15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реализации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2,77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85B58A8-8149-466A-973F-FB46F850F7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1501703700"/>
              </p:ext>
            </p:extLst>
          </p:nvPr>
        </p:nvGraphicFramePr>
        <p:xfrm>
          <a:off x="170402" y="1288800"/>
          <a:ext cx="8803195" cy="5116320"/>
        </p:xfrm>
        <a:graphic>
          <a:graphicData uri="http://schemas.openxmlformats.org/drawingml/2006/table">
            <a:tbl>
              <a:tblPr/>
              <a:tblGrid>
                <a:gridCol w="5842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6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2025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2025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земельных участков, поставленных на кадастровый учет (в том числе за счет граждан)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400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460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заключенных договоров аренды земельных участков без торгов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заключенных договоров купли-продажи земельных участков без торгов, в том числе заключение соглашений о перераспределении земель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141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6,2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10,04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8,78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ED4DBA-84F2-4F16-AC3E-2879188688B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363E1979-6E43-4FD2-9A56-268765467064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799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307800" y="1413000"/>
            <a:ext cx="8677440" cy="32917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Рациональное управление средствами местного бюджета, повышение эффективности бюджетных расходов;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условий для реализации мероприятий муниципальной программы  в соответствии с установленными сроками и задачами.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Финансовое управление</a:t>
            </a: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администрации городского округа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бюджетным процессом и его совершенствование»;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 долгом»;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 программы городского округа Красноуфимск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городского округа Красноуфимск до 2028 года»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3106879"/>
              </p:ext>
            </p:extLst>
          </p:nvPr>
        </p:nvGraphicFramePr>
        <p:xfrm>
          <a:off x="285840" y="4346532"/>
          <a:ext cx="8598853" cy="203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C06EF703-D5E4-42C9-A443-D367957DC73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1">
            <a:extLst>
              <a:ext uri="{FF2B5EF4-FFF2-40B4-BE49-F238E27FC236}">
                <a16:creationId xmlns:a16="http://schemas.microsoft.com/office/drawing/2014/main" id="{99E6C823-D87A-475A-99B6-526CB8B93DEB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965186" y="147911"/>
            <a:ext cx="802005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 до 2028 года»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39" name="Table 2"/>
          <p:cNvGraphicFramePr/>
          <p:nvPr>
            <p:extLst>
              <p:ext uri="{D42A27DB-BD31-4B8C-83A1-F6EECF244321}">
                <p14:modId xmlns:p14="http://schemas.microsoft.com/office/powerpoint/2010/main" val="1882814159"/>
              </p:ext>
            </p:extLst>
          </p:nvPr>
        </p:nvGraphicFramePr>
        <p:xfrm>
          <a:off x="179280" y="1413360"/>
          <a:ext cx="8805960" cy="4874705"/>
        </p:xfrm>
        <a:graphic>
          <a:graphicData uri="http://schemas.openxmlformats.org/drawingml/2006/table">
            <a:tbl>
              <a:tblPr/>
              <a:tblGrid>
                <a:gridCol w="431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5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 dirty="0"/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Формирование  бюджета городского округа Красноуфимск в программной структуре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Исполнение прогноза налоговых и неналоговых доходов местного бюджета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процентов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102,3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799"/>
                        </a:spcAft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100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96,8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1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Осуществление  внутреннего муниципального финансового контроля в сфере бюджетных правоотношений 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Соблюдение установленных законодательством сроков формирования и предоставление отчётности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 использовании местного бюджета, формируемой финансовым управлением администрации городского округа Красноуфимск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да/нет</a:t>
                      </a:r>
                      <a:endParaRPr lang="ru-RU" sz="1600" b="0" strike="noStrike" spc="-1" dirty="0">
                        <a:latin typeface="+mn-lt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0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EECC35EC-AC49-4236-A749-4DE732DFC2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CustomShape 1"/>
          <p:cNvSpPr/>
          <p:nvPr/>
        </p:nvSpPr>
        <p:spPr>
          <a:xfrm>
            <a:off x="161523" y="1275944"/>
            <a:ext cx="8812075" cy="48306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сбалансированного, динамичного социально-экономического развития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государственной и муниципальной поддержки в решении жилищной проблемы отдельных категорий граждан, признанным в установленном порядке нуждающимися в улучшении жилищных условий;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устойчивого сокращения непригодного для проживания жилищного фонда;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Развитие малого и среднего предпринимательства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устойчивого развития территории городского округа Красноуфимск, обеспечение при осуществлении градостроительной деятельности безопасности и благоприятных условий жизнедеятельности человека. Повышение эффективности использования городских земель;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государственной и муниципальной поддержки в решении жилищной проблемы молодым семьям, признанным в установленном порядке нуждающимися в улучшении жилищных условий.</a:t>
            </a: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программы «Развитие и обеспечение эффективности деятельности администрации городского округа Красноуфимск </a:t>
            </a: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«Содействие реализации муниципальных функций, связанных с общегосударственным управлением»;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жильем отдельных категорий граждан на территории городского округа Красноуфимск»;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«Поддержка и развитие малого и среднего предпринимательства в городском округе Красноуфимск</a:t>
            </a: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».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«Осуществление градостроительной деятельности в городском округе Красноуфимск.»</a:t>
            </a: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«Предоставление региональной поддержки молодым семьям на улучшение жилищных условий на территории городского округа Красноуфимск.»</a:t>
            </a:r>
          </a:p>
        </p:txBody>
      </p:sp>
      <p:sp>
        <p:nvSpPr>
          <p:cNvPr id="543" name="CustomShape 2"/>
          <p:cNvSpPr/>
          <p:nvPr/>
        </p:nvSpPr>
        <p:spPr>
          <a:xfrm>
            <a:off x="965184" y="133447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42D5BB1-ED71-4419-B564-136102F54B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CustomShape 3"/>
          <p:cNvSpPr/>
          <p:nvPr/>
        </p:nvSpPr>
        <p:spPr>
          <a:xfrm>
            <a:off x="3004399" y="6389497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10011730"/>
              </p:ext>
            </p:extLst>
          </p:nvPr>
        </p:nvGraphicFramePr>
        <p:xfrm>
          <a:off x="162839" y="1302707"/>
          <a:ext cx="8780746" cy="50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FB7128-928B-4AF6-98B2-41C695C7DC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7EC32721-EA1D-4C7A-89FF-3B4D1F06190D}"/>
              </a:ext>
            </a:extLst>
          </p:cNvPr>
          <p:cNvSpPr/>
          <p:nvPr/>
        </p:nvSpPr>
        <p:spPr>
          <a:xfrm>
            <a:off x="965184" y="97935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540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8" name="Table 2"/>
          <p:cNvGraphicFramePr/>
          <p:nvPr>
            <p:extLst>
              <p:ext uri="{D42A27DB-BD31-4B8C-83A1-F6EECF244321}">
                <p14:modId xmlns:p14="http://schemas.microsoft.com/office/powerpoint/2010/main" val="2248491190"/>
              </p:ext>
            </p:extLst>
          </p:nvPr>
        </p:nvGraphicFramePr>
        <p:xfrm>
          <a:off x="155050" y="1278390"/>
          <a:ext cx="8818549" cy="5103330"/>
        </p:xfrm>
        <a:graphic>
          <a:graphicData uri="http://schemas.openxmlformats.org/drawingml/2006/table">
            <a:tbl>
              <a:tblPr/>
              <a:tblGrid>
                <a:gridCol w="482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8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7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2024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предпринимательства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штрафов, начисленных административной комиссией городского округа Красноуфимск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endParaRPr lang="ru-RU" sz="16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расселенных жилых помещений</a:t>
                      </a:r>
                      <a:endParaRPr lang="ru-RU" sz="16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опубликованных НПА от общего количества НПА, обязательных для  публикации  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социальную выплату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9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BBCC123-2276-4B86-8ADE-DA153BC904B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99C3E350-81C8-44CF-ACE6-A2DC3918AF18}"/>
              </a:ext>
            </a:extLst>
          </p:cNvPr>
          <p:cNvSpPr/>
          <p:nvPr/>
        </p:nvSpPr>
        <p:spPr>
          <a:xfrm>
            <a:off x="965184" y="89053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307800" y="1413000"/>
            <a:ext cx="8677440" cy="47075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повышение уровня благоустройства территории городского округа Красноуфимск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выполнение необходимых объемов работ по развитию, содержанию объектов дорожного хозяйства,    развитие современной и эффективной транспортной инфраструктуры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эффективная работа жилищно-коммунальной сферы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социальная поддержка отдельных категорий граждан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развитие инфраструктуры социальной сферы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формирование целостности и эффективной системы управления жилищно-коммунальным и дорожным хозяйством 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Красноуфимское МКУ «Служба единого заказчика</a:t>
            </a: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», КМБУ «Центр координации деятельности по охране окружающей среды ГО Красноуфимск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1) "Комплексное благоустройство территории городского округа Красноуфимск" 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2) "Развитие дорожного хозяйства городского округа Красноуфимск"  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3) "Развитие жилищно-коммунального комплекса  городского округа Красноуфимск"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4) «Социальная поддержка населения городского округа Красноуфимск»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5) "Строительство и реконструкция объектов городского округа Красноуфимск 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6) "Обеспечение реализации муниципальной программы и прочие мероприятия городского округа Красноуфимск"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1071720" y="121015"/>
            <a:ext cx="826128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E541540D-8FFC-48A2-B476-C4889ED4CF6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CustomShape 1"/>
          <p:cNvSpPr/>
          <p:nvPr/>
        </p:nvSpPr>
        <p:spPr>
          <a:xfrm>
            <a:off x="1071720" y="191117"/>
            <a:ext cx="7703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02304377"/>
              </p:ext>
            </p:extLst>
          </p:nvPr>
        </p:nvGraphicFramePr>
        <p:xfrm>
          <a:off x="285840" y="1552755"/>
          <a:ext cx="8598853" cy="482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0471BAE-5E8C-4BB0-A30F-D69E010C152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CustomShape 1"/>
          <p:cNvSpPr/>
          <p:nvPr/>
        </p:nvSpPr>
        <p:spPr>
          <a:xfrm>
            <a:off x="954842" y="109805"/>
            <a:ext cx="8013795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по жилищно-коммунальному и дорожному хозяйству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59" name="Table 2"/>
          <p:cNvGraphicFramePr/>
          <p:nvPr>
            <p:extLst>
              <p:ext uri="{D42A27DB-BD31-4B8C-83A1-F6EECF244321}">
                <p14:modId xmlns:p14="http://schemas.microsoft.com/office/powerpoint/2010/main" val="1689301710"/>
              </p:ext>
            </p:extLst>
          </p:nvPr>
        </p:nvGraphicFramePr>
        <p:xfrm>
          <a:off x="158998" y="1269906"/>
          <a:ext cx="8818517" cy="5140038"/>
        </p:xfrm>
        <a:graphic>
          <a:graphicData uri="http://schemas.openxmlformats.org/drawingml/2006/table">
            <a:tbl>
              <a:tblPr/>
              <a:tblGrid>
                <a:gridCol w="481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Содержание </a:t>
                      </a: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площадей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объектов благоустройства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Кол-во объектов 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Поддержка садоводческих товариществ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Кол-во.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муниципальных квартир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Замена светильников 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уличного освещения на энергосберегающие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662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83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ремонт, ремонт сети ХВС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Км.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1,45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Обустройство детских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игровых площадок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7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Расширение сетей уличного освещения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км.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6,97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71587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834DCC9-9815-446F-8ADF-6DBCC48A501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171018" y="1297586"/>
            <a:ext cx="8783640" cy="47998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Оказание мер дополнительной</a:t>
            </a: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социальной поддержки населению городского округа Красноуфимск.</a:t>
            </a:r>
            <a:endParaRPr lang="ru-RU" sz="1800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Дополнительные меры социальной поддержки населения городского округа Красноуфимск»;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Вакцинопрофилактика в городском округе Красноуфимск;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«Предупреждение распространения ВИЧ-инфекции в городском округе Красноуфимск»;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«Профилактика туберкулеза на территории городского округа Красноуфимск;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«Кадровое обеспечение учреждений здравоохранения, образования и иных учреждений бюджетной сферы, расположенных на территории ГО Красноуфимск».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965184" y="143176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DE38B1C-1D0D-46BC-AED7-8C05CDC3C0E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55741996"/>
              </p:ext>
            </p:extLst>
          </p:nvPr>
        </p:nvGraphicFramePr>
        <p:xfrm>
          <a:off x="285840" y="1323833"/>
          <a:ext cx="8598853" cy="505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FF63772F-BD93-4A58-8D07-BF37144B2B8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C9026D28-AA0A-4DE4-82E2-81E217F70F61}"/>
              </a:ext>
            </a:extLst>
          </p:cNvPr>
          <p:cNvSpPr/>
          <p:nvPr/>
        </p:nvSpPr>
        <p:spPr>
          <a:xfrm>
            <a:off x="965184" y="50843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2" name="Table 2"/>
          <p:cNvGraphicFramePr/>
          <p:nvPr>
            <p:extLst>
              <p:ext uri="{D42A27DB-BD31-4B8C-83A1-F6EECF244321}">
                <p14:modId xmlns:p14="http://schemas.microsoft.com/office/powerpoint/2010/main" val="3982971961"/>
              </p:ext>
            </p:extLst>
          </p:nvPr>
        </p:nvGraphicFramePr>
        <p:xfrm>
          <a:off x="152365" y="1280573"/>
          <a:ext cx="8732087" cy="5101146"/>
        </p:xfrm>
        <a:graphic>
          <a:graphicData uri="http://schemas.openxmlformats.org/drawingml/2006/table">
            <a:tbl>
              <a:tblPr/>
              <a:tblGrid>
                <a:gridCol w="4446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sz="160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2024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граждан, получивших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материальную помощь.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65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Привиты против клещевого энцефалита дети от 15 мес. до 17 лет.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59,6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71,2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населения в возрасте  от 15-49 лет мероприятий первичной профилактики ВИЧ-инфекции.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89,2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80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</a:t>
                      </a:r>
                      <a:r>
                        <a:rPr lang="ru-RU" sz="1600" b="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социально значимых объектов, оборудованных элементами доступности для маломобильных граждан.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Объектов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СОНКО, получивших субсидию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проведённых торжественных, культурных, спортивных мероприятий для ветеранов, пенсионеров, инвалидов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Мероприятий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43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3" name="CustomShape 3"/>
          <p:cNvSpPr/>
          <p:nvPr/>
        </p:nvSpPr>
        <p:spPr>
          <a:xfrm>
            <a:off x="2340000" y="6381720"/>
            <a:ext cx="4570560" cy="27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82227BC0-3AD9-4EA6-864F-4458A48DF14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13645505-65CF-4E2C-8454-709B847D3579}"/>
              </a:ext>
            </a:extLst>
          </p:cNvPr>
          <p:cNvSpPr/>
          <p:nvPr/>
        </p:nvSpPr>
        <p:spPr>
          <a:xfrm>
            <a:off x="965184" y="50843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167076" y="1297842"/>
            <a:ext cx="8818164" cy="42150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Системное обеспечение общественной безопасности и принятие эффективных мер для обеспечения природно-техногенной безопасности,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Устранение угроз общественной безопасности и жизненно важным интересам личности, общества, государства,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эффективной деятельности и взаимодействия государственных, муниципальных, общественных, иных организаций, правоохранительных органов.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576" name="CustomShape 2"/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682E33BE-C43E-415C-BBFA-72B8F52CC6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8818560" cy="47998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правонарушений в общественных местах. Охрана общественного порядка. Безопасность дорожного движения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правонарушений среди несовершеннолетних и молодежи. Предупреждение беспризорности и безнадзорности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алкоголизма и наркомании на территории городского округа Красноуфимск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первичных мер пожарной безопасности и безопасности людей на водных объектах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и развитие на территории городского округа Красноуфимск сегментов аппаратно-программного комплекса «Безопасный город»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52E0474-4EF8-4614-A3F6-DA6464E1CDD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441DC309-45D1-42FD-80FF-E25A08F87909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48084058"/>
              </p:ext>
            </p:extLst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12CAFC0-10D7-440D-B462-16F09738B02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22664A73-6E77-484E-9BF4-E97182D16BB8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819323568"/>
              </p:ext>
            </p:extLst>
          </p:nvPr>
        </p:nvGraphicFramePr>
        <p:xfrm>
          <a:off x="156862" y="1280656"/>
          <a:ext cx="8783989" cy="5101065"/>
        </p:xfrm>
        <a:graphic>
          <a:graphicData uri="http://schemas.openxmlformats.org/drawingml/2006/table">
            <a:tbl>
              <a:tblPr/>
              <a:tblGrid>
                <a:gridCol w="5270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3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3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sz="160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с неработающим населением и детьми, посещающими образовательные учреждения городского округа, мероприятий по обучению, профилактике и пропаганде в области пожарной безопасности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мероприятий, направленных на профилактику употребления алкоголя, табака и наркотических веществ среди населения городского округа Красноуфимск, в том числе среди подростков и молодежи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20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среди несовершеннолетних мероприятий, направленных на снижение дорожно-транспортного травматизма и на формирование навыков безопасного поведения на дорогах 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правонарушений, выявленных при участии народных дружинников (в год)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54604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20C545D9-C1B9-4B10-8473-7E38AC6BDC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FFACBA79-8968-41D9-BC14-B1703C8CD78F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7"/>
            <a:ext cx="3602714" cy="32917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Повышение уровня комфорта городской среды для улучшения условий проживания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населения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Ответственный исполнитель: </a:t>
            </a:r>
            <a:endParaRPr lang="ru-RU" sz="1600" spc="-1" dirty="0"/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118622"/>
            <a:ext cx="77702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«Формирование современной городской среды на территории городского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округа Красноуфимск до 2030 года»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37638339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76185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355625"/>
            <a:ext cx="8189158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«Формирование современной городской среды на территории городского округа Красноуфимск до 2030 года»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84784719"/>
              </p:ext>
            </p:extLst>
          </p:nvPr>
        </p:nvGraphicFramePr>
        <p:xfrm>
          <a:off x="143768" y="1280655"/>
          <a:ext cx="8849312" cy="5101066"/>
        </p:xfrm>
        <a:graphic>
          <a:graphicData uri="http://schemas.openxmlformats.org/drawingml/2006/table">
            <a:tbl>
              <a:tblPr/>
              <a:tblGrid>
                <a:gridCol w="468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9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2024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к общей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55,67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приходящихся на 1 жителя муниципального образования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разработанной сметно-проектной документации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трудоспособного населения, принявшего участие в рейтинговом голосовании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26 829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21 611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21 611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26533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7"/>
            <a:ext cx="3602714" cy="34148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 </a:t>
            </a:r>
            <a:r>
              <a:rPr lang="ru-RU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овышение энергетической эффективности экономики городского округа Красноуфимск, в том числе за счет активизации энергосбережения</a:t>
            </a:r>
            <a:endParaRPr lang="ru-RU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118622"/>
            <a:ext cx="77702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Программа по энергосбережению и повышению энергетической эффективности в городском округе Красноуфимск на 2021-2030 г. г.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40956404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7858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201736"/>
            <a:ext cx="8189158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Программа по энергосбережению и повышению энергетической эффективности в городском округе Красноуфимск на 2021-2030 г. г.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74056990"/>
              </p:ext>
            </p:extLst>
          </p:nvPr>
        </p:nvGraphicFramePr>
        <p:xfrm>
          <a:off x="361935" y="1755523"/>
          <a:ext cx="8420129" cy="3982720"/>
        </p:xfrm>
        <a:graphic>
          <a:graphicData uri="http://schemas.openxmlformats.org/drawingml/2006/table">
            <a:tbl>
              <a:tblPr/>
              <a:tblGrid>
                <a:gridCol w="509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оконных конструкций, подлежащих замене на энергосберегающие в учреждениях образования и культуры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световых приборов систем уличного освещения, соответствующих требованиям энергоэффективности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3 579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4 174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Объемы потребления электрической энергии системами уличного освещения (по фактическому/плановому графику горения -2000/ 3560 часов)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кВт. час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715,8/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1 274,1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775/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1 379,5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1843800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8"/>
            <a:ext cx="3077964" cy="34148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 </a:t>
            </a: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жителей городского округа услугами в сфере водоснабжения и водоотведения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57066"/>
            <a:ext cx="7770214" cy="13219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«Льготное 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технологическое присоединение к сетям холодного водоснабжения и водоотведения для физических лиц на территории ГО Красноуфимск»</a:t>
            </a:r>
            <a:endParaRPr lang="ru-RU" sz="20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43107324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0566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-106040"/>
            <a:ext cx="8189158" cy="16297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endParaRPr lang="ru-RU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«Льготное 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технологическое присоединение к сетям холодного водоснабжения и водоотведения для физических лиц на территории ГО Красноуфимск»</a:t>
            </a:r>
          </a:p>
          <a:p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3887827675"/>
              </p:ext>
            </p:extLst>
          </p:nvPr>
        </p:nvGraphicFramePr>
        <p:xfrm>
          <a:off x="361935" y="1755523"/>
          <a:ext cx="8420129" cy="2951763"/>
        </p:xfrm>
        <a:graphic>
          <a:graphicData uri="http://schemas.openxmlformats.org/drawingml/2006/table">
            <a:tbl>
              <a:tblPr/>
              <a:tblGrid>
                <a:gridCol w="509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абонентов, подключенных к сетям водоснабжения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т.ч. льготных категорий граждан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абонентов, подключенных к сетям водоотведения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ед.</a:t>
                      </a:r>
                    </a:p>
                    <a:p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6563848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CustomShape 1"/>
          <p:cNvSpPr/>
          <p:nvPr/>
        </p:nvSpPr>
        <p:spPr>
          <a:xfrm>
            <a:off x="954842" y="178688"/>
            <a:ext cx="8018756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с учетом интересов целевых групп</a:t>
            </a:r>
            <a:endParaRPr lang="en-US" sz="28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90" name="Table 2"/>
          <p:cNvGraphicFramePr/>
          <p:nvPr>
            <p:extLst>
              <p:ext uri="{D42A27DB-BD31-4B8C-83A1-F6EECF244321}">
                <p14:modId xmlns:p14="http://schemas.microsoft.com/office/powerpoint/2010/main" val="2868859056"/>
              </p:ext>
            </p:extLst>
          </p:nvPr>
        </p:nvGraphicFramePr>
        <p:xfrm>
          <a:off x="152647" y="1284448"/>
          <a:ext cx="8820952" cy="5279933"/>
        </p:xfrm>
        <a:graphic>
          <a:graphicData uri="http://schemas.openxmlformats.org/drawingml/2006/table">
            <a:tbl>
              <a:tblPr/>
              <a:tblGrid>
                <a:gridCol w="2093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3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4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7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79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Объем расходов на поддержку целевой группы (млн. руб.)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Почетные граждане г. Красноуфимска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- 1 человек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- 1 человек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Ежемесячная денежная выплата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0,17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Молодые семьи (федеральная и региональная программа)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- 2 семьи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-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семьи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Социальные выплаты  на улучшение жилищных условий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4,0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04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Ветераны, труженики тыла, реабилитированные граждане и граждане, пострадавшие от политических репрессий и иные слабозащищенные категории граждан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5 9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человека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5 881 человек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Компенсации расходов на оплату жилого помещения и коммунальных услуг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103,0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117,6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112,7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F06A11B-AEF1-4268-B354-9497ECF6FE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CustomShape 1"/>
          <p:cNvSpPr/>
          <p:nvPr/>
        </p:nvSpPr>
        <p:spPr>
          <a:xfrm>
            <a:off x="954842" y="178688"/>
            <a:ext cx="8009158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с учетом интересов целевых групп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93" name="Table 2"/>
          <p:cNvGraphicFramePr/>
          <p:nvPr>
            <p:extLst>
              <p:ext uri="{D42A27DB-BD31-4B8C-83A1-F6EECF244321}">
                <p14:modId xmlns:p14="http://schemas.microsoft.com/office/powerpoint/2010/main" val="3170324078"/>
              </p:ext>
            </p:extLst>
          </p:nvPr>
        </p:nvGraphicFramePr>
        <p:xfrm>
          <a:off x="179280" y="1268280"/>
          <a:ext cx="8784720" cy="5327697"/>
        </p:xfrm>
        <a:graphic>
          <a:graphicData uri="http://schemas.openxmlformats.org/drawingml/2006/table">
            <a:tbl>
              <a:tblPr/>
              <a:tblGrid>
                <a:gridCol w="316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0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Объем расходов на поддержку целевой группы (млн. руб.)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Пользователи жилого помещения в государственном или муниципальном жилищном фонде; наниматели жилого помещения по договору найма в частном жилищном фонде; члены жилищного или жилищно-строительного кооператива; собственники жилого помещения (квартиры, жилого дома, части квартиры или жилого дома)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02 семьи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 1092 семьи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Субсидии на оплату жилого помещения и коммунальных услуг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21,4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23,9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20,4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Граждане, попавшие в трудную жизненную ситуацию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- 65 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33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Материальная помощь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0,23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0,19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0,09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2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Жители ГО Красноуфимск, проживающие в домах с централизованным отоплением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17891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 17962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чел.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Частичное освобождение от платы за коммунальные</a:t>
                      </a:r>
                      <a:r>
                        <a:rPr lang="ru-RU" sz="1400" b="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услуги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25,2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27,6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27,1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BF84CA0-757E-4867-9DD7-666923DA6FA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" name="Table 1"/>
          <p:cNvGraphicFramePr/>
          <p:nvPr>
            <p:extLst>
              <p:ext uri="{D42A27DB-BD31-4B8C-83A1-F6EECF244321}">
                <p14:modId xmlns:p14="http://schemas.microsoft.com/office/powerpoint/2010/main" val="1290996713"/>
              </p:ext>
            </p:extLst>
          </p:nvPr>
        </p:nvGraphicFramePr>
        <p:xfrm>
          <a:off x="170402" y="1268363"/>
          <a:ext cx="8823127" cy="523832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668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0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лагоустройство общественных территорий «Сквер по ул. Станционная» и «Нижний уровень набережной реки Уфа» 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154,4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Строительство и ремонт сетей холодного водоснабжения и водоотведения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79,8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Ремонты автомобильных дорог местного значения и тротуаров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146,2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93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дворовых проездов многоквартирных домов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0579220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22130747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Социальные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выплаты молодым семьям на улучшение жилищных условий (региональная программа)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Оборудование спортивной площадки в школе 2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36,8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46968781"/>
                  </a:ext>
                </a:extLst>
              </a:tr>
              <a:tr h="510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 школы 3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79122461"/>
                  </a:ext>
                </a:extLst>
              </a:tr>
            </a:tbl>
          </a:graphicData>
        </a:graphic>
      </p:graphicFrame>
      <p:sp>
        <p:nvSpPr>
          <p:cNvPr id="595" name="CustomShape 2"/>
          <p:cNvSpPr/>
          <p:nvPr/>
        </p:nvSpPr>
        <p:spPr>
          <a:xfrm>
            <a:off x="954842" y="171360"/>
            <a:ext cx="8018756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Финансирование социально-значимых проектов в  2025 году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529BF2-6570-4505-A391-1EEF1D5551A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7" name="Table 1"/>
          <p:cNvGraphicFramePr/>
          <p:nvPr>
            <p:extLst>
              <p:ext uri="{D42A27DB-BD31-4B8C-83A1-F6EECF244321}">
                <p14:modId xmlns:p14="http://schemas.microsoft.com/office/powerpoint/2010/main" val="1577211737"/>
              </p:ext>
            </p:extLst>
          </p:nvPr>
        </p:nvGraphicFramePr>
        <p:xfrm>
          <a:off x="152647" y="1268282"/>
          <a:ext cx="8840432" cy="517751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7649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9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Быстровозводимое модульное здание для МАУ «ЗОЛ для детей «Чайка»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60,2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86053967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и укрепление материально-технической базы МБУ ДО "ДШИ имени П.И. Осокина"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10,1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Подготовка образовательных учреждений к новому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учебному году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 (лицензированная охрана)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9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Приведение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Создание модельной муниципальной библиотеки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98" name="CustomShape 2"/>
          <p:cNvSpPr/>
          <p:nvPr/>
        </p:nvSpPr>
        <p:spPr>
          <a:xfrm>
            <a:off x="954842" y="171360"/>
            <a:ext cx="8018756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Финансирование социально-значимых проектов в  2025 году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A59B5EF8-674D-4E58-83D6-382D5B4CA3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Национальные проекты, реализуемые в ГО Красноуфимск в 2025 году                                      </a:t>
            </a:r>
          </a:p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(план  – 223,1 млн. руб., факт – 219,5 млн. руб.) 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3969338390"/>
              </p:ext>
            </p:extLst>
          </p:nvPr>
        </p:nvGraphicFramePr>
        <p:xfrm>
          <a:off x="161548" y="1364931"/>
          <a:ext cx="8820904" cy="514740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0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10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Национальный проект/мероприятия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«Инфраструктура для жизни»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157,7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154,1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том числе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: благоустройство общественной территории "Нижний уровень набережной реки Уфа»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127,5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127,5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 участка водозабора "Холодный лог" ул. Северная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«Семья»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19,1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19,1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1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 том числе: 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оснащение детской </a:t>
                      </a: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школы искусств музыкальными инструментами, оборудованием и учебными материалами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3,9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3,9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86027"/>
                  </a:ext>
                </a:extLst>
              </a:tr>
              <a:tr h="636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создание модельных муниципальных библиотек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1920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9358847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Национальные проекты, реализуемые в ГО Красноуфимск в 2025 году                                      </a:t>
            </a:r>
          </a:p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(план  – 223,1 млн. руб., факт – 219,5 млн. руб.) 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4000136208"/>
              </p:ext>
            </p:extLst>
          </p:nvPr>
        </p:nvGraphicFramePr>
        <p:xfrm>
          <a:off x="161548" y="1319012"/>
          <a:ext cx="8820904" cy="53340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0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4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Национальный проект/мероприятия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«Молодежь и дети»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46,3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46,3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том числе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: ежемесячное денежное вознаграждение за классное руководство педагогическим работникам образовательных организаций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42,7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42,7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ежемесячное денежное вознаграждение советникам директоров по воспитанию и взаимодействию с детскими общественными объединениями школ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в школах 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86027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9587323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66BEA3-4CDF-F205-E05F-C45716328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78" y="2049947"/>
            <a:ext cx="2965901" cy="3742083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79511" y="930882"/>
            <a:ext cx="712104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Реализация инициативных проектов на территории городского округа Красноуфимск </a:t>
            </a:r>
            <a:r>
              <a:rPr lang="ru-RU" altLang="ko-KR" sz="2700" b="1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2025 </a:t>
            </a:r>
            <a:r>
              <a:rPr lang="ru-RU" altLang="ko-K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76" y="1214754"/>
            <a:ext cx="863989" cy="14232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5B3391-4640-D742-0750-1E4108B9C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425" y="3767427"/>
            <a:ext cx="3460443" cy="194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41B66-A139-B1BF-4D03-407980C19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91F0E2A-C640-1D3C-3630-49B991D3E5EA}"/>
              </a:ext>
            </a:extLst>
          </p:cNvPr>
          <p:cNvSpPr txBox="1">
            <a:spLocks/>
          </p:cNvSpPr>
          <p:nvPr/>
        </p:nvSpPr>
        <p:spPr>
          <a:xfrm>
            <a:off x="6098457" y="3880670"/>
            <a:ext cx="3120823" cy="98468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/>
              <a:t>Проведены ремонты дворовых проездов многоквартирных домов по  адресам:</a:t>
            </a:r>
          </a:p>
          <a:p>
            <a:r>
              <a:rPr lang="ru-RU" sz="1050" b="1" dirty="0"/>
              <a:t>1) ул. Ухтомского д. 21;</a:t>
            </a:r>
          </a:p>
          <a:p>
            <a:r>
              <a:rPr lang="ru-RU" sz="1050" b="1" dirty="0"/>
              <a:t>2) ул. Советская д. 47, ул. Советская д. 49;</a:t>
            </a:r>
          </a:p>
          <a:p>
            <a:r>
              <a:rPr lang="ru-RU" sz="1050" b="1" dirty="0"/>
              <a:t>3) ул. Ухтомского д. 33;</a:t>
            </a:r>
          </a:p>
          <a:p>
            <a:r>
              <a:rPr lang="ru-RU" sz="1050" b="1" dirty="0"/>
              <a:t>4) ул. Ухтомского д. 16;</a:t>
            </a:r>
          </a:p>
          <a:p>
            <a:r>
              <a:rPr lang="ru-RU" sz="1050" b="1" dirty="0"/>
              <a:t>5) ул. Варгина д. 2, ул. Варгина д. 6;</a:t>
            </a:r>
          </a:p>
          <a:p>
            <a:r>
              <a:rPr lang="ru-RU" sz="1050" b="1" dirty="0"/>
              <a:t>6) ул. </a:t>
            </a:r>
            <a:r>
              <a:rPr lang="ru-RU" sz="1050" b="1" dirty="0" err="1"/>
              <a:t>Саргинская</a:t>
            </a:r>
            <a:r>
              <a:rPr lang="ru-RU" sz="1050" b="1" dirty="0"/>
              <a:t> д. 29;</a:t>
            </a:r>
          </a:p>
          <a:p>
            <a:r>
              <a:rPr lang="ru-RU" sz="1050" b="1" dirty="0"/>
              <a:t>7) ул. Ачитская д. 13, ул.  Ачитская д. 15;</a:t>
            </a:r>
          </a:p>
          <a:p>
            <a:r>
              <a:rPr lang="ru-RU" sz="1050" b="1" dirty="0"/>
              <a:t>8) ул. Селекционная д. 7, ул. Селекционная д. 9;</a:t>
            </a:r>
          </a:p>
          <a:p>
            <a:r>
              <a:rPr lang="ru-RU" sz="1050" b="1" dirty="0"/>
              <a:t>9) ул. Артинская д. 33;</a:t>
            </a:r>
          </a:p>
          <a:p>
            <a:r>
              <a:rPr lang="ru-RU" sz="1050" b="1" dirty="0"/>
              <a:t>10) ул. Ухтомского д. 19.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одзаголовок 3">
            <a:extLst>
              <a:ext uri="{FF2B5EF4-FFF2-40B4-BE49-F238E27FC236}">
                <a16:creationId xmlns:a16="http://schemas.microsoft.com/office/drawing/2014/main" id="{DEA8EEEC-EE78-75DE-86B2-E0E5231D87F2}"/>
              </a:ext>
            </a:extLst>
          </p:cNvPr>
          <p:cNvSpPr txBox="1">
            <a:spLocks/>
          </p:cNvSpPr>
          <p:nvPr/>
        </p:nvSpPr>
        <p:spPr>
          <a:xfrm>
            <a:off x="1" y="914986"/>
            <a:ext cx="9143999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2025 год - проект в сфере благоустройства  дворовых территорий</a:t>
            </a:r>
            <a:endParaRPr lang="ru-RU" sz="1575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2FD8DD-D80A-DC45-B071-95E3BFFBD45F}"/>
              </a:ext>
            </a:extLst>
          </p:cNvPr>
          <p:cNvSpPr txBox="1">
            <a:spLocks/>
          </p:cNvSpPr>
          <p:nvPr/>
        </p:nvSpPr>
        <p:spPr>
          <a:xfrm>
            <a:off x="176980" y="1226585"/>
            <a:ext cx="2839066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Стоимость проекта: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 общая – 26,7млн. руб. в т.ч.: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местный бюджет – 21,7 млн. руб.;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 средства населения  - 5,0 млн. руб.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8FF21C-9C90-0345-78E5-D291E69E1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5" y="2149249"/>
            <a:ext cx="2426996" cy="16179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03AA91-7D87-FD2B-086A-C0281DB19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4" y="4202354"/>
            <a:ext cx="1769517" cy="13259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553C5E-A93B-B5FF-9B69-FD359BD9E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517" y="1837650"/>
            <a:ext cx="1924979" cy="14448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B6AC82-1A65-24FE-4B91-14DD3FD57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913" y="1837649"/>
            <a:ext cx="1796952" cy="13488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0934E0-3021-CFBC-395A-589EC5432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801" y="4558033"/>
            <a:ext cx="1810669" cy="12071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D7BE32-E857-C42B-814C-9FB507D6F6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8260" y="3482201"/>
            <a:ext cx="1920407" cy="1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621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58BA6-EFD8-6C93-6692-A192B6576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B90ADE3-E808-6178-22E7-21CF4C6E91D0}"/>
              </a:ext>
            </a:extLst>
          </p:cNvPr>
          <p:cNvSpPr txBox="1">
            <a:spLocks/>
          </p:cNvSpPr>
          <p:nvPr/>
        </p:nvSpPr>
        <p:spPr>
          <a:xfrm>
            <a:off x="4667121" y="1680940"/>
            <a:ext cx="4420408" cy="7150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Приобретено три комплекта БПЛА</a:t>
            </a: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одзаголовок 3">
            <a:extLst>
              <a:ext uri="{FF2B5EF4-FFF2-40B4-BE49-F238E27FC236}">
                <a16:creationId xmlns:a16="http://schemas.microsoft.com/office/drawing/2014/main" id="{C320ED20-902B-4966-77E8-C9228902C169}"/>
              </a:ext>
            </a:extLst>
          </p:cNvPr>
          <p:cNvSpPr txBox="1">
            <a:spLocks/>
          </p:cNvSpPr>
          <p:nvPr/>
        </p:nvSpPr>
        <p:spPr>
          <a:xfrm>
            <a:off x="1" y="914986"/>
            <a:ext cx="9143999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2025 год - проект «Движение вверх-полет нормальный!»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</a:rPr>
              <a:t>(приобретение беспилотных летательных аппаратов МАУДО «Дворец творчества»)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A166E3-8B3D-A8B5-1688-09DA7201C2BD}"/>
              </a:ext>
            </a:extLst>
          </p:cNvPr>
          <p:cNvSpPr txBox="1">
            <a:spLocks/>
          </p:cNvSpPr>
          <p:nvPr/>
        </p:nvSpPr>
        <p:spPr>
          <a:xfrm>
            <a:off x="416129" y="1751521"/>
            <a:ext cx="2946504" cy="13622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Стоимость проекта: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 общая – 650,0 тыс. руб. в т.ч.: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местный бюджет – 550,0 тыс. руб.;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средства ИП - 65,0 тыс. руб.;</a:t>
            </a:r>
          </a:p>
          <a:p>
            <a:r>
              <a:rPr lang="ru-RU" sz="1200" b="1">
                <a:solidFill>
                  <a:schemeClr val="accent2">
                    <a:lumMod val="75000"/>
                  </a:schemeClr>
                </a:solidFill>
              </a:rPr>
              <a:t>- средства 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населения  - 35,0 тыс. руб.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684101-F6E2-5192-CB21-FCE11F77D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71" y="2960670"/>
            <a:ext cx="2214271" cy="23542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A68D1F-4301-3052-F5A1-F84094B9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958" y="2851935"/>
            <a:ext cx="1928813" cy="25717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5D530-E801-0A8F-7BC6-0D0C851FB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605" y="2851935"/>
            <a:ext cx="1942829" cy="25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526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071720" y="214200"/>
            <a:ext cx="7876080" cy="68929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Муниципальный долг</a:t>
            </a:r>
            <a:endParaRPr lang="ru-RU" sz="33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90538130"/>
              </p:ext>
            </p:extLst>
          </p:nvPr>
        </p:nvGraphicFramePr>
        <p:xfrm>
          <a:off x="4365854" y="1346895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1090789"/>
              </p:ext>
            </p:extLst>
          </p:nvPr>
        </p:nvGraphicFramePr>
        <p:xfrm>
          <a:off x="312840" y="1374221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E8127F4-6DFA-4737-9396-5B4EA6D7C31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0789154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348800"/>
            <a:ext cx="352243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Публикуются в средствах массовой информации</a:t>
            </a:r>
          </a:p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Выносятся на публичные слушания в сроки, определенные бюджетным Законодательством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Размещаются на официальном сайте городского округа в сети  интернет 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Федеральная государственная информационная система «Единый портал государственных и муниципальных услуг(функций)» </a:t>
            </a: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37022"/>
            <a:ext cx="7763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Способы участия граждан в общественном обсуждении проекта бюджета и отчета об исполнении бюджета: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109" y="1412339"/>
            <a:ext cx="4864384" cy="426955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AF2BBE8-B382-42BB-90D7-126FF387266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6709916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2729880" y="285840"/>
            <a:ext cx="36716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Контактная информация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238680" y="1399309"/>
            <a:ext cx="546262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Начальник Финансового управления: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Андронова Валентина Владимировна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7" name="CustomShape 3"/>
          <p:cNvSpPr/>
          <p:nvPr/>
        </p:nvSpPr>
        <p:spPr>
          <a:xfrm>
            <a:off x="237600" y="2113549"/>
            <a:ext cx="50079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Адрес: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Красноуфимск ул. Советская 25, каб. 219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8" name="CustomShape 4"/>
          <p:cNvSpPr/>
          <p:nvPr/>
        </p:nvSpPr>
        <p:spPr>
          <a:xfrm>
            <a:off x="224640" y="2899429"/>
            <a:ext cx="244596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Телефон: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5-08-78 (доб. 2192)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9" name="CustomShape 5"/>
          <p:cNvSpPr/>
          <p:nvPr/>
        </p:nvSpPr>
        <p:spPr>
          <a:xfrm>
            <a:off x="229680" y="3613669"/>
            <a:ext cx="3896044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Адрес электронной почты: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fin@krasnoufimsk.ru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10" name="CustomShape 6"/>
          <p:cNvSpPr/>
          <p:nvPr/>
        </p:nvSpPr>
        <p:spPr>
          <a:xfrm>
            <a:off x="234720" y="4399549"/>
            <a:ext cx="385128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Режим работы: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8:30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17:45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(Пт.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16:30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Перерыв на обед 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13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14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Выходные Сб, Вс.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5034B98C-91D6-4B87-B374-00635D54B10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214200" y="2071800"/>
            <a:ext cx="8713800" cy="23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164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Информация размещена на сайте Администрации ГО Красноуфимск </a:t>
            </a:r>
            <a:r>
              <a:rPr lang="en-US" sz="2000" b="1" u="sng" strike="noStrike" spc="-1" dirty="0">
                <a:solidFill>
                  <a:srgbClr val="00A3D6"/>
                </a:solidFill>
                <a:uFillTx/>
                <a:latin typeface="Georgia"/>
                <a:ea typeface="DejaVu Sans"/>
                <a:hlinkClick r:id="rId2"/>
              </a:rPr>
              <a:t>go-kruf.midural.ru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18202</TotalTime>
  <Words>7108</Words>
  <Application>Microsoft Office PowerPoint</Application>
  <PresentationFormat>Экран (4:3)</PresentationFormat>
  <Paragraphs>1346</Paragraphs>
  <Slides>93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93</vt:i4>
      </vt:variant>
    </vt:vector>
  </HeadingPairs>
  <TitlesOfParts>
    <vt:vector size="108" baseType="lpstr">
      <vt:lpstr>Arial</vt:lpstr>
      <vt:lpstr>Calibri</vt:lpstr>
      <vt:lpstr>DejaVu Sans</vt:lpstr>
      <vt:lpstr>Georgia</vt:lpstr>
      <vt:lpstr>Leelawadee UI Semilight</vt:lpstr>
      <vt:lpstr>Liberation Serif</vt:lpstr>
      <vt:lpstr>Raavi</vt:lpstr>
      <vt:lpstr>Symbol</vt:lpstr>
      <vt:lpstr>Times New Roman</vt:lpstr>
      <vt:lpstr>Wingdings</vt:lpstr>
      <vt:lpstr>Wingdings 2</vt:lpstr>
      <vt:lpstr>Wingdings 3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VR</dc:creator>
  <dc:description/>
  <cp:lastModifiedBy>Palash</cp:lastModifiedBy>
  <cp:revision>1944</cp:revision>
  <cp:lastPrinted>2026-04-30T06:30:51Z</cp:lastPrinted>
  <dcterms:created xsi:type="dcterms:W3CDTF">2014-11-27T04:32:35Z</dcterms:created>
  <dcterms:modified xsi:type="dcterms:W3CDTF">2026-06-02T10:44:25Z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75</vt:i4>
  </property>
</Properties>
</file>